
<file path=[Content_Types].xml><?xml version="1.0" encoding="utf-8"?>
<Types xmlns="http://schemas.openxmlformats.org/package/2006/content-types">
  <Default Extension="bin" ContentType="application/vnd.openxmlformats-officedocument.oleObject"/>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91"/>
  </p:notesMasterIdLst>
  <p:sldIdLst>
    <p:sldId id="256" r:id="rId3"/>
    <p:sldId id="257" r:id="rId4"/>
    <p:sldId id="258" r:id="rId5"/>
    <p:sldId id="259" r:id="rId6"/>
    <p:sldId id="602" r:id="rId7"/>
    <p:sldId id="629" r:id="rId8"/>
    <p:sldId id="631" r:id="rId9"/>
    <p:sldId id="669" r:id="rId10"/>
    <p:sldId id="650" r:id="rId11"/>
    <p:sldId id="566" r:id="rId12"/>
    <p:sldId id="651" r:id="rId13"/>
    <p:sldId id="767" r:id="rId14"/>
    <p:sldId id="531" r:id="rId15"/>
    <p:sldId id="533" r:id="rId16"/>
    <p:sldId id="768" r:id="rId17"/>
    <p:sldId id="657" r:id="rId18"/>
    <p:sldId id="610" r:id="rId19"/>
    <p:sldId id="611" r:id="rId20"/>
    <p:sldId id="656" r:id="rId21"/>
    <p:sldId id="555" r:id="rId22"/>
    <p:sldId id="558" r:id="rId23"/>
    <p:sldId id="559" r:id="rId24"/>
    <p:sldId id="612" r:id="rId25"/>
    <p:sldId id="659" r:id="rId26"/>
    <p:sldId id="560" r:id="rId27"/>
    <p:sldId id="652" r:id="rId28"/>
    <p:sldId id="663" r:id="rId29"/>
    <p:sldId id="646" r:id="rId30"/>
    <p:sldId id="670" r:id="rId31"/>
    <p:sldId id="648" r:id="rId32"/>
    <p:sldId id="562" r:id="rId33"/>
    <p:sldId id="671" r:id="rId34"/>
    <p:sldId id="672" r:id="rId35"/>
    <p:sldId id="564" r:id="rId36"/>
    <p:sldId id="638" r:id="rId37"/>
    <p:sldId id="655" r:id="rId38"/>
    <p:sldId id="640" r:id="rId39"/>
    <p:sldId id="570" r:id="rId40"/>
    <p:sldId id="571" r:id="rId41"/>
    <p:sldId id="664" r:id="rId42"/>
    <p:sldId id="572" r:id="rId43"/>
    <p:sldId id="573" r:id="rId44"/>
    <p:sldId id="575" r:id="rId45"/>
    <p:sldId id="576" r:id="rId46"/>
    <p:sldId id="729" r:id="rId47"/>
    <p:sldId id="661" r:id="rId48"/>
    <p:sldId id="731" r:id="rId49"/>
    <p:sldId id="757" r:id="rId50"/>
    <p:sldId id="660" r:id="rId51"/>
    <p:sldId id="662" r:id="rId52"/>
    <p:sldId id="694" r:id="rId53"/>
    <p:sldId id="748" r:id="rId54"/>
    <p:sldId id="733" r:id="rId55"/>
    <p:sldId id="741" r:id="rId56"/>
    <p:sldId id="742" r:id="rId57"/>
    <p:sldId id="734" r:id="rId58"/>
    <p:sldId id="743" r:id="rId59"/>
    <p:sldId id="667" r:id="rId60"/>
    <p:sldId id="716" r:id="rId61"/>
    <p:sldId id="717" r:id="rId62"/>
    <p:sldId id="744" r:id="rId63"/>
    <p:sldId id="735" r:id="rId64"/>
    <p:sldId id="749" r:id="rId65"/>
    <p:sldId id="746" r:id="rId66"/>
    <p:sldId id="758" r:id="rId67"/>
    <p:sldId id="759" r:id="rId68"/>
    <p:sldId id="736" r:id="rId69"/>
    <p:sldId id="760" r:id="rId70"/>
    <p:sldId id="752" r:id="rId71"/>
    <p:sldId id="761" r:id="rId72"/>
    <p:sldId id="762" r:id="rId73"/>
    <p:sldId id="751" r:id="rId74"/>
    <p:sldId id="649" r:id="rId75"/>
    <p:sldId id="682" r:id="rId76"/>
    <p:sldId id="763" r:id="rId77"/>
    <p:sldId id="715" r:id="rId78"/>
    <p:sldId id="764" r:id="rId79"/>
    <p:sldId id="765" r:id="rId80"/>
    <p:sldId id="766" r:id="rId81"/>
    <p:sldId id="745" r:id="rId82"/>
    <p:sldId id="737" r:id="rId83"/>
    <p:sldId id="738" r:id="rId84"/>
    <p:sldId id="723" r:id="rId85"/>
    <p:sldId id="747" r:id="rId86"/>
    <p:sldId id="727" r:id="rId87"/>
    <p:sldId id="753" r:id="rId88"/>
    <p:sldId id="754" r:id="rId89"/>
    <p:sldId id="714" r:id="rId90"/>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609"/>
  </p:normalViewPr>
  <p:slideViewPr>
    <p:cSldViewPr snapToGrid="0" snapToObjects="1">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endParaRPr lang="en-US" dirty="0"/>
          </a:p>
          <a:p>
            <a:r>
              <a:rPr lang="en-US" dirty="0"/>
              <a:t>CS188 </a:t>
            </a:r>
            <a:r>
              <a:rPr lang="en-US" dirty="0" err="1"/>
              <a:t>javascript</a:t>
            </a:r>
            <a:r>
              <a:rPr lang="en-US" dirty="0"/>
              <a:t> demos -&gt; source -&gt; exercises -&gt; </a:t>
            </a:r>
            <a:r>
              <a:rPr lang="en-US" dirty="0" err="1"/>
              <a:t>csps</a:t>
            </a:r>
            <a:r>
              <a:rPr lang="en-US" dirty="0"/>
              <a:t> -&gt; CSPs demos -&gt; CSPs </a:t>
            </a:r>
            <a:r>
              <a:rPr lang="en-US" dirty="0" err="1"/>
              <a:t>demos.html</a:t>
            </a:r>
            <a:endParaRPr lang="en-US" dirty="0"/>
          </a:p>
          <a:p>
            <a:endParaRPr lang="en-US" dirty="0"/>
          </a:p>
          <a:p>
            <a:r>
              <a:rPr lang="en-US" dirty="0"/>
              <a:t>Settings:</a:t>
            </a:r>
          </a:p>
          <a:p>
            <a:r>
              <a:rPr lang="en-US" dirty="0"/>
              <a:t>Graph =</a:t>
            </a:r>
            <a:r>
              <a:rPr lang="en-US" baseline="0" dirty="0"/>
              <a:t> Complex</a:t>
            </a:r>
          </a:p>
          <a:p>
            <a:r>
              <a:rPr lang="en-US" baseline="0" dirty="0"/>
              <a:t>Algorithm = Backtracking</a:t>
            </a:r>
          </a:p>
          <a:p>
            <a:r>
              <a:rPr lang="en-US" baseline="0" dirty="0"/>
              <a:t>Ordering = MRV </a:t>
            </a:r>
          </a:p>
          <a:p>
            <a:r>
              <a:rPr lang="en-US" baseline="0" dirty="0"/>
              <a:t>Filtering = Forward Checking</a:t>
            </a:r>
          </a:p>
          <a:p>
            <a:endParaRPr lang="en-US" baseline="0" dirty="0"/>
          </a:p>
          <a:p>
            <a:pPr marL="171450" indent="-171450">
              <a:buFont typeface="Wingdings" charset="0"/>
              <a:buChar char="à"/>
            </a:pPr>
            <a:r>
              <a:rPr lang="en-US" baseline="0" dirty="0">
                <a:sym typeface="Wingdings"/>
              </a:rPr>
              <a:t>Solves already without any need for backtracking</a:t>
            </a:r>
          </a:p>
          <a:p>
            <a:pPr marL="171450" indent="-171450">
              <a:buFont typeface="Wingdings" charset="0"/>
              <a:buChar char="à"/>
            </a:pPr>
            <a:endParaRPr lang="en-US" baseline="0" dirty="0"/>
          </a:p>
          <a:p>
            <a:r>
              <a:rPr lang="en-US" baseline="0" dirty="0"/>
              <a:t>Note: need a bigger problem to illustrate relevance of </a:t>
            </a:r>
            <a:r>
              <a:rPr lang="en-US" baseline="0" dirty="0" err="1"/>
              <a:t>backtracking+AC+MRV+MCV</a:t>
            </a:r>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15</a:t>
            </a:fld>
            <a:endParaRPr lang="en-US"/>
          </a:p>
        </p:txBody>
      </p:sp>
    </p:spTree>
    <p:extLst>
      <p:ext uri="{BB962C8B-B14F-4D97-AF65-F5344CB8AC3E}">
        <p14:creationId xmlns:p14="http://schemas.microsoft.com/office/powerpoint/2010/main" val="74690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171450" indent="-171450">
              <a:buFontTx/>
              <a:buChar char="-"/>
            </a:pPr>
            <a:r>
              <a:rPr lang="en-US" dirty="0"/>
              <a:t>1 consistency is a constrain on the node value itself with no dependency on other node. </a:t>
            </a:r>
            <a:r>
              <a:rPr lang="en-US" dirty="0" err="1"/>
              <a:t>E.g</a:t>
            </a:r>
            <a:r>
              <a:rPr lang="en-US" dirty="0"/>
              <a:t> color != green</a:t>
            </a:r>
          </a:p>
          <a:p>
            <a:pPr marL="171450" indent="-171450">
              <a:buFontTx/>
              <a:buChar char="-"/>
            </a:pPr>
            <a:r>
              <a:rPr lang="en-US" dirty="0"/>
              <a:t>Inductive</a:t>
            </a:r>
          </a:p>
        </p:txBody>
      </p:sp>
    </p:spTree>
    <p:extLst>
      <p:ext uri="{BB962C8B-B14F-4D97-AF65-F5344CB8AC3E}">
        <p14:creationId xmlns:p14="http://schemas.microsoft.com/office/powerpoint/2010/main" val="161824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Not used as much, too expensive to compute in practice</a:t>
            </a:r>
          </a:p>
        </p:txBody>
      </p:sp>
    </p:spTree>
    <p:extLst>
      <p:ext uri="{BB962C8B-B14F-4D97-AF65-F5344CB8AC3E}">
        <p14:creationId xmlns:p14="http://schemas.microsoft.com/office/powerpoint/2010/main" val="2799962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171450" indent="-171450">
              <a:buFontTx/>
              <a:buChar char="-"/>
            </a:pPr>
            <a:r>
              <a:rPr lang="en-US" dirty="0"/>
              <a:t>Typically not available in practice</a:t>
            </a:r>
          </a:p>
          <a:p>
            <a:pPr marL="171450" indent="-171450">
              <a:buFontTx/>
              <a:buChar char="-"/>
            </a:pPr>
            <a:r>
              <a:rPr lang="en-US" dirty="0"/>
              <a:t>Allows for divide and conquer</a:t>
            </a:r>
          </a:p>
          <a:p>
            <a:pPr marL="171450" indent="-171450">
              <a:buFontTx/>
              <a:buChar char="-"/>
            </a:pPr>
            <a:endParaRPr lang="en-US" dirty="0"/>
          </a:p>
        </p:txBody>
      </p:sp>
    </p:spTree>
    <p:extLst>
      <p:ext uri="{BB962C8B-B14F-4D97-AF65-F5344CB8AC3E}">
        <p14:creationId xmlns:p14="http://schemas.microsoft.com/office/powerpoint/2010/main" val="215895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Tree can be processed much quicker compared to graphs</a:t>
            </a:r>
          </a:p>
        </p:txBody>
      </p:sp>
    </p:spTree>
    <p:extLst>
      <p:ext uri="{BB962C8B-B14F-4D97-AF65-F5344CB8AC3E}">
        <p14:creationId xmlns:p14="http://schemas.microsoft.com/office/powerpoint/2010/main" val="3657592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171450" indent="-171450">
              <a:buFontTx/>
              <a:buChar char="-"/>
            </a:pPr>
            <a:r>
              <a:rPr lang="en-US" dirty="0"/>
              <a:t>Apply arc consistency backwards</a:t>
            </a:r>
          </a:p>
          <a:p>
            <a:pPr marL="171450" indent="-171450">
              <a:buFontTx/>
              <a:buChar char="-"/>
            </a:pPr>
            <a:r>
              <a:rPr lang="en-US" dirty="0"/>
              <a:t>Assign variable forward</a:t>
            </a:r>
          </a:p>
          <a:p>
            <a:pPr marL="171450" indent="-171450">
              <a:buFontTx/>
              <a:buChar char="-"/>
            </a:pPr>
            <a:r>
              <a:rPr lang="en-US" dirty="0"/>
              <a:t>In this structure you don’t need to add </a:t>
            </a:r>
            <a:r>
              <a:rPr lang="en-US" dirty="0" err="1"/>
              <a:t>neigbors</a:t>
            </a:r>
            <a:r>
              <a:rPr lang="en-US" dirty="0"/>
              <a:t> back to the queue like  AC-3</a:t>
            </a:r>
          </a:p>
          <a:p>
            <a:pPr marL="171450" indent="-171450">
              <a:buFontTx/>
              <a:buChar char="-"/>
            </a:pPr>
            <a:r>
              <a:rPr lang="en-US" dirty="0"/>
              <a:t>Doing this ensure you always have head values</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D581376-9A36-40B0-85E2-52E3358E90D5}"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A cycle creates a non binary constraint result in problems going undetected</a:t>
            </a:r>
          </a:p>
        </p:txBody>
      </p:sp>
    </p:spTree>
    <p:extLst>
      <p:ext uri="{BB962C8B-B14F-4D97-AF65-F5344CB8AC3E}">
        <p14:creationId xmlns:p14="http://schemas.microsoft.com/office/powerpoint/2010/main" val="1605735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171450" indent="-171450">
              <a:buFontTx/>
              <a:buChar char="-"/>
            </a:pPr>
            <a:r>
              <a:rPr lang="en-US" dirty="0"/>
              <a:t>Answer: A &amp; B</a:t>
            </a:r>
          </a:p>
          <a:p>
            <a:pPr marL="171450" indent="-171450">
              <a:buFontTx/>
              <a:buChar char="-"/>
            </a:pPr>
            <a:endParaRPr lang="en-US" dirty="0"/>
          </a:p>
        </p:txBody>
      </p:sp>
    </p:spTree>
    <p:extLst>
      <p:ext uri="{BB962C8B-B14F-4D97-AF65-F5344CB8AC3E}">
        <p14:creationId xmlns:p14="http://schemas.microsoft.com/office/powerpoint/2010/main" val="276438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Need to ensure the same values are shared amount meta subproblems</a:t>
            </a:r>
          </a:p>
        </p:txBody>
      </p:sp>
    </p:spTree>
    <p:extLst>
      <p:ext uri="{BB962C8B-B14F-4D97-AF65-F5344CB8AC3E}">
        <p14:creationId xmlns:p14="http://schemas.microsoft.com/office/powerpoint/2010/main" val="541887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Pick an initial assignment of variables and keep checking what changes reduces the conflicts</a:t>
            </a:r>
          </a:p>
        </p:txBody>
      </p:sp>
    </p:spTree>
    <p:extLst>
      <p:ext uri="{BB962C8B-B14F-4D97-AF65-F5344CB8AC3E}">
        <p14:creationId xmlns:p14="http://schemas.microsoft.com/office/powerpoint/2010/main" val="67342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L5D1 –</a:t>
            </a:r>
            <a:r>
              <a:rPr lang="en-US" baseline="0" dirty="0"/>
              <a:t> python demos</a:t>
            </a:r>
          </a:p>
          <a:p>
            <a:endParaRPr lang="en-US" baseline="0" dirty="0"/>
          </a:p>
          <a:p>
            <a:r>
              <a:rPr lang="en-US" baseline="0" dirty="0"/>
              <a:t>Coloring – </a:t>
            </a:r>
            <a:r>
              <a:rPr lang="en-US" baseline="0" dirty="0" err="1"/>
              <a:t>javascript</a:t>
            </a:r>
            <a:r>
              <a:rPr lang="en-US" baseline="0" dirty="0"/>
              <a:t> demos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D581376-9A36-40B0-85E2-52E3358E90D5}"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519914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Answer:</a:t>
            </a:r>
          </a:p>
          <a:p>
            <a:pPr marL="171450" indent="-171450">
              <a:buFontTx/>
              <a:buChar char="-"/>
            </a:pPr>
            <a:r>
              <a:rPr lang="en-US" dirty="0"/>
              <a:t>B</a:t>
            </a:r>
          </a:p>
          <a:p>
            <a:pPr marL="171450" indent="-171450">
              <a:buFontTx/>
              <a:buChar char="-"/>
            </a:pPr>
            <a:r>
              <a:rPr lang="en-US" dirty="0"/>
              <a:t>D, you have </a:t>
            </a:r>
            <a:r>
              <a:rPr lang="en-US" dirty="0" err="1"/>
              <a:t>plateu’d</a:t>
            </a:r>
            <a:r>
              <a:rPr lang="en-US" dirty="0"/>
              <a:t> = != better</a:t>
            </a:r>
          </a:p>
          <a:p>
            <a:pPr marL="171450" indent="-171450">
              <a:buFontTx/>
              <a:buChar char="-"/>
            </a:pPr>
            <a:r>
              <a:rPr lang="en-US" dirty="0"/>
              <a:t>E</a:t>
            </a:r>
          </a:p>
        </p:txBody>
      </p:sp>
    </p:spTree>
    <p:extLst>
      <p:ext uri="{BB962C8B-B14F-4D97-AF65-F5344CB8AC3E}">
        <p14:creationId xmlns:p14="http://schemas.microsoft.com/office/powerpoint/2010/main" val="369854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45</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46</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50</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58</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59</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60</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61</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62</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81</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82</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83</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84</a:t>
            </a:fld>
            <a:endParaRPr lang="en-US">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85</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Focus is on finding a complete and consistent solution</a:t>
            </a:r>
          </a:p>
        </p:txBody>
      </p:sp>
    </p:spTree>
    <p:extLst>
      <p:ext uri="{BB962C8B-B14F-4D97-AF65-F5344CB8AC3E}">
        <p14:creationId xmlns:p14="http://schemas.microsoft.com/office/powerpoint/2010/main" val="45788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Auto-consistency (note</a:t>
            </a:r>
            <a:r>
              <a:rPr lang="en-US" baseline="0" dirty="0"/>
              <a:t> initially nothing gets deleted/pruned since there are consistent options for all constraints for initial variable domains)</a:t>
            </a:r>
          </a:p>
          <a:p>
            <a:endParaRPr lang="en-US" baseline="0" dirty="0"/>
          </a:p>
          <a:p>
            <a:r>
              <a:rPr lang="en-US" baseline="0" dirty="0"/>
              <a:t>Flashes whenever something needs to be re-checked</a:t>
            </a:r>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10</a:t>
            </a:fld>
            <a:endParaRPr lang="en-US"/>
          </a:p>
        </p:txBody>
      </p:sp>
    </p:spTree>
    <p:extLst>
      <p:ext uri="{BB962C8B-B14F-4D97-AF65-F5344CB8AC3E}">
        <p14:creationId xmlns:p14="http://schemas.microsoft.com/office/powerpoint/2010/main" val="325758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What went wrong? Arc consistency works for binary constraints (removing value from tail based on the head). Here we have a 3 way constraint.</a:t>
            </a:r>
          </a:p>
        </p:txBody>
      </p:sp>
    </p:spTree>
    <p:extLst>
      <p:ext uri="{BB962C8B-B14F-4D97-AF65-F5344CB8AC3E}">
        <p14:creationId xmlns:p14="http://schemas.microsoft.com/office/powerpoint/2010/main" val="393484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dirty="0"/>
              <a:t>- Fail fast</a:t>
            </a:r>
          </a:p>
          <a:p>
            <a:r>
              <a:rPr lang="en-US" dirty="0"/>
              <a:t>- Usually ends up being the neighboring nodes</a:t>
            </a:r>
          </a:p>
        </p:txBody>
      </p:sp>
    </p:spTree>
    <p:extLst>
      <p:ext uri="{BB962C8B-B14F-4D97-AF65-F5344CB8AC3E}">
        <p14:creationId xmlns:p14="http://schemas.microsoft.com/office/powerpoint/2010/main" val="397036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171450" indent="-171450">
              <a:buFontTx/>
              <a:buChar char="-"/>
            </a:pPr>
            <a:r>
              <a:rPr lang="en-US" dirty="0"/>
              <a:t>Here the intuition is the pick the value that will result in most amount of remaining options to explore, least likely option to cause a conflict</a:t>
            </a:r>
          </a:p>
          <a:p>
            <a:pPr marL="171450" indent="-171450">
              <a:buFontTx/>
              <a:buChar char="-"/>
            </a:pPr>
            <a:r>
              <a:rPr lang="en-US" dirty="0"/>
              <a:t>Don’t constrain yourself with a value</a:t>
            </a:r>
          </a:p>
          <a:p>
            <a:pPr marL="171450" indent="-171450">
              <a:buFontTx/>
              <a:buChar char="-"/>
            </a:pPr>
            <a:r>
              <a:rPr lang="en-US" dirty="0"/>
              <a:t>Combine ordering with filtering allows you to solve larger constrained problems.</a:t>
            </a:r>
          </a:p>
        </p:txBody>
      </p:sp>
    </p:spTree>
    <p:extLst>
      <p:ext uri="{BB962C8B-B14F-4D97-AF65-F5344CB8AC3E}">
        <p14:creationId xmlns:p14="http://schemas.microsoft.com/office/powerpoint/2010/main" val="10819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196931-D064-4A2C-AF67-83F075745189}" type="slidenum">
              <a:rPr lang="en-US" smtClean="0"/>
              <a:pPr>
                <a:defRPr/>
              </a:pPr>
              <a:t>‹#›</a:t>
            </a:fld>
            <a:endParaRPr lang="en-US"/>
          </a:p>
        </p:txBody>
      </p:sp>
    </p:spTree>
    <p:extLst>
      <p:ext uri="{BB962C8B-B14F-4D97-AF65-F5344CB8AC3E}">
        <p14:creationId xmlns:p14="http://schemas.microsoft.com/office/powerpoint/2010/main" val="133380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84C5F26-25EC-4877-8F06-7EA22153ED9D}" type="slidenum">
              <a:rPr lang="en-US" smtClean="0"/>
              <a:pPr>
                <a:defRPr/>
              </a:pPr>
              <a:t>‹#›</a:t>
            </a:fld>
            <a:endParaRPr lang="en-US"/>
          </a:p>
        </p:txBody>
      </p:sp>
    </p:spTree>
    <p:extLst>
      <p:ext uri="{BB962C8B-B14F-4D97-AF65-F5344CB8AC3E}">
        <p14:creationId xmlns:p14="http://schemas.microsoft.com/office/powerpoint/2010/main" val="1849136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B4B9674-4401-4CDC-87FB-F0DBE8934AC5}" type="slidenum">
              <a:rPr lang="en-US" smtClean="0"/>
              <a:pPr>
                <a:defRPr/>
              </a:pPr>
              <a:t>‹#›</a:t>
            </a:fld>
            <a:endParaRPr lang="en-US"/>
          </a:p>
        </p:txBody>
      </p:sp>
    </p:spTree>
    <p:extLst>
      <p:ext uri="{BB962C8B-B14F-4D97-AF65-F5344CB8AC3E}">
        <p14:creationId xmlns:p14="http://schemas.microsoft.com/office/powerpoint/2010/main" val="283409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0"/>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6671C85-9E0A-4B20-B41F-7D89A5A6BCAA}" type="slidenum">
              <a:rPr lang="en-US" smtClean="0"/>
              <a:pPr>
                <a:defRPr/>
              </a:pPr>
              <a:t>‹#›</a:t>
            </a:fld>
            <a:endParaRPr lang="en-US"/>
          </a:p>
        </p:txBody>
      </p:sp>
    </p:spTree>
    <p:extLst>
      <p:ext uri="{BB962C8B-B14F-4D97-AF65-F5344CB8AC3E}">
        <p14:creationId xmlns:p14="http://schemas.microsoft.com/office/powerpoint/2010/main" val="198860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9C25E8-49F8-42D8-87BF-46EB76E70D49}" type="slidenum">
              <a:rPr lang="en-US" smtClean="0"/>
              <a:pPr>
                <a:defRPr/>
              </a:pPr>
              <a:t>‹#›</a:t>
            </a:fld>
            <a:endParaRPr lang="en-US"/>
          </a:p>
        </p:txBody>
      </p:sp>
    </p:spTree>
    <p:extLst>
      <p:ext uri="{BB962C8B-B14F-4D97-AF65-F5344CB8AC3E}">
        <p14:creationId xmlns:p14="http://schemas.microsoft.com/office/powerpoint/2010/main" val="318625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67" indent="0">
              <a:buNone/>
              <a:defRPr sz="1900"/>
            </a:lvl2pPr>
            <a:lvl3pPr marL="914332" indent="0">
              <a:buNone/>
              <a:defRPr sz="1600"/>
            </a:lvl3pPr>
            <a:lvl4pPr marL="1371498" indent="0">
              <a:buNone/>
              <a:defRPr sz="1500"/>
            </a:lvl4pPr>
            <a:lvl5pPr marL="1828664" indent="0">
              <a:buNone/>
              <a:defRPr sz="1500"/>
            </a:lvl5pPr>
            <a:lvl6pPr marL="2285830" indent="0">
              <a:buNone/>
              <a:defRPr sz="1500"/>
            </a:lvl6pPr>
            <a:lvl7pPr marL="2742994" indent="0">
              <a:buNone/>
              <a:defRPr sz="1500"/>
            </a:lvl7pPr>
            <a:lvl8pPr marL="3200160" indent="0">
              <a:buNone/>
              <a:defRPr sz="1500"/>
            </a:lvl8pPr>
            <a:lvl9pPr marL="3657327"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4B384B-786A-430B-85B0-526D7E6E8C10}" type="slidenum">
              <a:rPr lang="en-US" smtClean="0"/>
              <a:pPr>
                <a:defRPr/>
              </a:pPr>
              <a:t>‹#›</a:t>
            </a:fld>
            <a:endParaRPr lang="en-US"/>
          </a:p>
        </p:txBody>
      </p:sp>
    </p:spTree>
    <p:extLst>
      <p:ext uri="{BB962C8B-B14F-4D97-AF65-F5344CB8AC3E}">
        <p14:creationId xmlns:p14="http://schemas.microsoft.com/office/powerpoint/2010/main" val="75054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D3B7396-5175-4E89-B111-402B8173A387}" type="slidenum">
              <a:rPr lang="en-US" smtClean="0"/>
              <a:pPr>
                <a:defRPr/>
              </a:pPr>
              <a:t>‹#›</a:t>
            </a:fld>
            <a:endParaRPr lang="en-US"/>
          </a:p>
        </p:txBody>
      </p:sp>
    </p:spTree>
    <p:extLst>
      <p:ext uri="{BB962C8B-B14F-4D97-AF65-F5344CB8AC3E}">
        <p14:creationId xmlns:p14="http://schemas.microsoft.com/office/powerpoint/2010/main" val="364388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72E6E7B-1892-4C83-B261-727A584986D7}" type="slidenum">
              <a:rPr lang="en-US" smtClean="0"/>
              <a:pPr>
                <a:defRPr/>
              </a:pPr>
              <a:t>‹#›</a:t>
            </a:fld>
            <a:endParaRPr lang="en-US"/>
          </a:p>
        </p:txBody>
      </p:sp>
    </p:spTree>
    <p:extLst>
      <p:ext uri="{BB962C8B-B14F-4D97-AF65-F5344CB8AC3E}">
        <p14:creationId xmlns:p14="http://schemas.microsoft.com/office/powerpoint/2010/main" val="1986124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241985B-93F3-4A4E-AFF0-2DC3CF6846EF}" type="slidenum">
              <a:rPr lang="en-US" smtClean="0"/>
              <a:pPr>
                <a:defRPr/>
              </a:pPr>
              <a:t>‹#›</a:t>
            </a:fld>
            <a:endParaRPr lang="en-US"/>
          </a:p>
        </p:txBody>
      </p:sp>
    </p:spTree>
    <p:extLst>
      <p:ext uri="{BB962C8B-B14F-4D97-AF65-F5344CB8AC3E}">
        <p14:creationId xmlns:p14="http://schemas.microsoft.com/office/powerpoint/2010/main" val="3419462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FF47FFC-6601-4954-B54B-7A2A15352BF9}" type="slidenum">
              <a:rPr lang="en-US" smtClean="0"/>
              <a:pPr>
                <a:defRPr/>
              </a:pPr>
              <a:t>‹#›</a:t>
            </a:fld>
            <a:endParaRPr lang="en-US"/>
          </a:p>
        </p:txBody>
      </p:sp>
    </p:spTree>
    <p:extLst>
      <p:ext uri="{BB962C8B-B14F-4D97-AF65-F5344CB8AC3E}">
        <p14:creationId xmlns:p14="http://schemas.microsoft.com/office/powerpoint/2010/main" val="257057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3" y="273054"/>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4"/>
            <a:ext cx="3008313" cy="46910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0E43BF-76B5-4390-9EBC-C1ACD93F847E}" type="slidenum">
              <a:rPr lang="en-US" smtClean="0"/>
              <a:pPr>
                <a:defRPr/>
              </a:pPr>
              <a:t>‹#›</a:t>
            </a:fld>
            <a:endParaRPr lang="en-US"/>
          </a:p>
        </p:txBody>
      </p:sp>
    </p:spTree>
    <p:extLst>
      <p:ext uri="{BB962C8B-B14F-4D97-AF65-F5344CB8AC3E}">
        <p14:creationId xmlns:p14="http://schemas.microsoft.com/office/powerpoint/2010/main" val="104339909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2"/>
            <a:ext cx="11379200" cy="4729164"/>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r">
              <a:defRPr sz="1500"/>
            </a:lvl1pPr>
          </a:lstStyle>
          <a:p>
            <a:pPr>
              <a:defRPr/>
            </a:pPr>
            <a:fld id="{2BEC1A7B-C8AC-4FD3-A451-6720BBC367FE}" type="slidenum">
              <a:rPr lang="en-US" smtClean="0"/>
              <a:pPr>
                <a:defRPr/>
              </a:pPr>
              <a:t>‹#›</a:t>
            </a:fld>
            <a:endParaRPr lang="en-US"/>
          </a:p>
        </p:txBody>
      </p:sp>
      <p:sp>
        <p:nvSpPr>
          <p:cNvPr id="4103" name="Rectangle 7"/>
          <p:cNvSpPr>
            <a:spLocks noChangeArrowheads="1"/>
          </p:cNvSpPr>
          <p:nvPr/>
        </p:nvSpPr>
        <p:spPr bwMode="auto">
          <a:xfrm>
            <a:off x="0" y="1031243"/>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4" tIns="45718" rIns="91434" bIns="45718" anchor="ctr"/>
          <a:lstStyle/>
          <a:p>
            <a:pPr>
              <a:defRPr/>
            </a:pPr>
            <a:endParaRPr lang="en-US"/>
          </a:p>
        </p:txBody>
      </p:sp>
    </p:spTree>
    <p:extLst>
      <p:ext uri="{BB962C8B-B14F-4D97-AF65-F5344CB8AC3E}">
        <p14:creationId xmlns:p14="http://schemas.microsoft.com/office/powerpoint/2010/main" val="360411670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67" algn="ctr" rtl="0" eaLnBrk="1" fontAlgn="base" hangingPunct="1">
        <a:spcBef>
          <a:spcPct val="0"/>
        </a:spcBef>
        <a:spcAft>
          <a:spcPct val="0"/>
        </a:spcAft>
        <a:defRPr sz="4400">
          <a:solidFill>
            <a:schemeClr val="tx2"/>
          </a:solidFill>
          <a:latin typeface="Arial" charset="0"/>
        </a:defRPr>
      </a:lvl6pPr>
      <a:lvl7pPr marL="914332" algn="ctr" rtl="0" eaLnBrk="1" fontAlgn="base" hangingPunct="1">
        <a:spcBef>
          <a:spcPct val="0"/>
        </a:spcBef>
        <a:spcAft>
          <a:spcPct val="0"/>
        </a:spcAft>
        <a:defRPr sz="4400">
          <a:solidFill>
            <a:schemeClr val="tx2"/>
          </a:solidFill>
          <a:latin typeface="Arial" charset="0"/>
        </a:defRPr>
      </a:lvl7pPr>
      <a:lvl8pPr marL="1371498" algn="ctr" rtl="0" eaLnBrk="1" fontAlgn="base" hangingPunct="1">
        <a:spcBef>
          <a:spcPct val="0"/>
        </a:spcBef>
        <a:spcAft>
          <a:spcPct val="0"/>
        </a:spcAft>
        <a:defRPr sz="4400">
          <a:solidFill>
            <a:schemeClr val="tx2"/>
          </a:solidFill>
          <a:latin typeface="Arial" charset="0"/>
        </a:defRPr>
      </a:lvl8pPr>
      <a:lvl9pPr marL="1828664" algn="ctr" rtl="0" eaLnBrk="1" fontAlgn="base" hangingPunct="1">
        <a:spcBef>
          <a:spcPct val="0"/>
        </a:spcBef>
        <a:spcAft>
          <a:spcPct val="0"/>
        </a:spcAft>
        <a:defRPr sz="4400">
          <a:solidFill>
            <a:schemeClr val="tx2"/>
          </a:solidFill>
          <a:latin typeface="Arial" charset="0"/>
        </a:defRPr>
      </a:lvl9pPr>
    </p:titleStyle>
    <p:body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tags" Target="../tags/tag11.xml"/><Relationship Id="rId4"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17.xml"/><Relationship Id="rId7" Type="http://schemas.openxmlformats.org/officeDocument/2006/relationships/image" Target="../media/image5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slideLayout" Target="../slideLayouts/slideLayout3.xml"/><Relationship Id="rId9"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72.png"/><Relationship Id="rId4" Type="http://schemas.openxmlformats.org/officeDocument/2006/relationships/image" Target="../media/image71.wmf"/></Relationships>
</file>

<file path=ppt/slides/_rels/slide7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2.bin"/><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oleObject" Target="../embeddings/oleObject3.bin"/><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Enforcing Arc Consistency in a CSP</a:t>
            </a:r>
          </a:p>
        </p:txBody>
      </p:sp>
      <p:sp>
        <p:nvSpPr>
          <p:cNvPr id="30723" name="Rectangle 3"/>
          <p:cNvSpPr>
            <a:spLocks noGrp="1" noChangeArrowheads="1"/>
          </p:cNvSpPr>
          <p:nvPr>
            <p:ph idx="1"/>
          </p:nvPr>
        </p:nvSpPr>
        <p:spPr>
          <a:xfrm>
            <a:off x="2590800" y="5638800"/>
            <a:ext cx="8229600" cy="838200"/>
          </a:xfrm>
        </p:spPr>
        <p:txBody>
          <a:bodyPr/>
          <a:lstStyle/>
          <a:p>
            <a:pPr eaLnBrk="1" hangingPunct="1">
              <a:lnSpc>
                <a:spcPct val="80000"/>
              </a:lnSpc>
            </a:pPr>
            <a:r>
              <a:rPr lang="en-US" sz="2000" dirty="0"/>
              <a:t>Runtime: O(n</a:t>
            </a:r>
            <a:r>
              <a:rPr lang="en-US" sz="2000" baseline="30000" dirty="0"/>
              <a:t>2</a:t>
            </a:r>
            <a:r>
              <a:rPr lang="en-US" sz="2000" dirty="0"/>
              <a:t>d</a:t>
            </a:r>
            <a:r>
              <a:rPr lang="en-US" sz="2000" baseline="30000" dirty="0"/>
              <a:t>3</a:t>
            </a:r>
            <a:r>
              <a:rPr lang="en-US" sz="2000" dirty="0"/>
              <a:t>), can be reduced to O(n</a:t>
            </a:r>
            <a:r>
              <a:rPr lang="en-US" sz="2000" baseline="30000" dirty="0"/>
              <a:t>2</a:t>
            </a:r>
            <a:r>
              <a:rPr lang="en-US" sz="2000" dirty="0"/>
              <a:t>d</a:t>
            </a:r>
            <a:r>
              <a:rPr lang="en-US" sz="2000" baseline="30000" dirty="0"/>
              <a:t>2</a:t>
            </a:r>
            <a:r>
              <a:rPr lang="en-US" sz="2000" dirty="0"/>
              <a:t>)</a:t>
            </a:r>
          </a:p>
          <a:p>
            <a:pPr eaLnBrk="1" hangingPunct="1">
              <a:lnSpc>
                <a:spcPct val="80000"/>
              </a:lnSpc>
            </a:pPr>
            <a:r>
              <a:rPr lang="en-US" sz="2000" dirty="0"/>
              <a:t>… but detecting all possible future problems is NP-hard – why?</a:t>
            </a:r>
          </a:p>
        </p:txBody>
      </p:sp>
      <p:pic>
        <p:nvPicPr>
          <p:cNvPr id="30724" name="Picture 4"/>
          <p:cNvPicPr>
            <a:picLocks noChangeAspect="1" noChangeArrowheads="1"/>
          </p:cNvPicPr>
          <p:nvPr/>
        </p:nvPicPr>
        <p:blipFill>
          <a:blip r:embed="rId3" cstate="print"/>
          <a:srcRect/>
          <a:stretch>
            <a:fillRect/>
          </a:stretch>
        </p:blipFill>
        <p:spPr bwMode="auto">
          <a:xfrm>
            <a:off x="2667000" y="1371601"/>
            <a:ext cx="6883400" cy="4097337"/>
          </a:xfrm>
          <a:prstGeom prst="rect">
            <a:avLst/>
          </a:prstGeom>
          <a:noFill/>
          <a:ln w="9525">
            <a:noFill/>
            <a:miter lim="800000"/>
            <a:headEnd/>
            <a:tailEnd/>
          </a:ln>
        </p:spPr>
      </p:pic>
      <p:sp>
        <p:nvSpPr>
          <p:cNvPr id="7" name="TextBox 5"/>
          <p:cNvSpPr txBox="1">
            <a:spLocks noChangeArrowheads="1"/>
          </p:cNvSpPr>
          <p:nvPr/>
        </p:nvSpPr>
        <p:spPr bwMode="auto">
          <a:xfrm>
            <a:off x="5181600" y="6457895"/>
            <a:ext cx="7010400" cy="400105"/>
          </a:xfrm>
          <a:prstGeom prst="rect">
            <a:avLst/>
          </a:prstGeom>
          <a:noFill/>
          <a:ln w="9525">
            <a:noFill/>
            <a:miter lim="800000"/>
            <a:headEnd/>
            <a:tailEnd/>
          </a:ln>
        </p:spPr>
        <p:txBody>
          <a:bodyPr wrap="square" lIns="91436" tIns="45718" rIns="91436" bIns="45718">
            <a:spAutoFit/>
          </a:bodyPr>
          <a:lstStyle/>
          <a:p>
            <a:pPr algn="r"/>
            <a:r>
              <a:rPr lang="en-US" sz="2000" dirty="0">
                <a:solidFill>
                  <a:srgbClr val="C00000"/>
                </a:solidFill>
                <a:latin typeface="Calibri" pitchFamily="34" charset="0"/>
              </a:rPr>
              <a:t>[Demo: CSP applet (made available by </a:t>
            </a:r>
            <a:r>
              <a:rPr lang="en-US" sz="2000" dirty="0" err="1">
                <a:solidFill>
                  <a:srgbClr val="C00000"/>
                </a:solidFill>
                <a:latin typeface="Calibri" pitchFamily="34" charset="0"/>
              </a:rPr>
              <a:t>aispace.org</a:t>
            </a:r>
            <a:r>
              <a:rPr lang="en-US" sz="2000" dirty="0">
                <a:solidFill>
                  <a:srgbClr val="C00000"/>
                </a:solidFill>
                <a:latin typeface="Calibri" pitchFamily="34" charset="0"/>
              </a:rPr>
              <a:t>) -- n-queens]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Limitations of Arc Consistency</a:t>
            </a:r>
          </a:p>
        </p:txBody>
      </p:sp>
      <p:sp>
        <p:nvSpPr>
          <p:cNvPr id="31747" name="Rectangle 3"/>
          <p:cNvSpPr>
            <a:spLocks noGrp="1" noChangeArrowheads="1"/>
          </p:cNvSpPr>
          <p:nvPr>
            <p:ph idx="1"/>
          </p:nvPr>
        </p:nvSpPr>
        <p:spPr>
          <a:xfrm>
            <a:off x="1143000" y="1600201"/>
            <a:ext cx="5562600" cy="4525963"/>
          </a:xfrm>
        </p:spPr>
        <p:txBody>
          <a:bodyPr/>
          <a:lstStyle/>
          <a:p>
            <a:pPr eaLnBrk="1" hangingPunct="1"/>
            <a:r>
              <a:rPr lang="en-US" dirty="0"/>
              <a:t>After enforcing arc consistency:</a:t>
            </a:r>
          </a:p>
          <a:p>
            <a:pPr lvl="1" eaLnBrk="1" hangingPunct="1"/>
            <a:r>
              <a:rPr lang="en-US" dirty="0"/>
              <a:t>Can have one solution left</a:t>
            </a:r>
          </a:p>
          <a:p>
            <a:pPr lvl="1" eaLnBrk="1" hangingPunct="1"/>
            <a:r>
              <a:rPr lang="en-US" dirty="0"/>
              <a:t>Can have multiple solutions left</a:t>
            </a:r>
          </a:p>
          <a:p>
            <a:pPr lvl="1" eaLnBrk="1" hangingPunct="1"/>
            <a:r>
              <a:rPr lang="en-US" dirty="0"/>
              <a:t>Can have no solutions left (and not know it)</a:t>
            </a:r>
          </a:p>
          <a:p>
            <a:pPr lvl="1"/>
            <a:endParaRPr lang="en-US" dirty="0"/>
          </a:p>
          <a:p>
            <a:r>
              <a:rPr lang="en-US" dirty="0"/>
              <a:t>Arc consistency still runs inside a backtracking search!</a:t>
            </a:r>
          </a:p>
        </p:txBody>
      </p:sp>
      <p:grpSp>
        <p:nvGrpSpPr>
          <p:cNvPr id="2" name="Group 4"/>
          <p:cNvGrpSpPr>
            <a:grpSpLocks/>
          </p:cNvGrpSpPr>
          <p:nvPr/>
        </p:nvGrpSpPr>
        <p:grpSpPr bwMode="auto">
          <a:xfrm>
            <a:off x="7543800" y="1524000"/>
            <a:ext cx="3124200" cy="1524000"/>
            <a:chOff x="3552" y="1056"/>
            <a:chExt cx="2016" cy="1056"/>
          </a:xfrm>
        </p:grpSpPr>
        <p:grpSp>
          <p:nvGrpSpPr>
            <p:cNvPr id="3" name="Group 5"/>
            <p:cNvGrpSpPr>
              <a:grpSpLocks/>
            </p:cNvGrpSpPr>
            <p:nvPr/>
          </p:nvGrpSpPr>
          <p:grpSpPr bwMode="auto">
            <a:xfrm>
              <a:off x="4176" y="1056"/>
              <a:ext cx="768" cy="384"/>
              <a:chOff x="2448" y="2736"/>
              <a:chExt cx="768" cy="384"/>
            </a:xfrm>
          </p:grpSpPr>
          <p:sp>
            <p:nvSpPr>
              <p:cNvPr id="31785" name="Oval 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6" name="Text Box 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4" name="Group 8"/>
            <p:cNvGrpSpPr>
              <a:grpSpLocks/>
            </p:cNvGrpSpPr>
            <p:nvPr/>
          </p:nvGrpSpPr>
          <p:grpSpPr bwMode="auto">
            <a:xfrm>
              <a:off x="4800" y="1728"/>
              <a:ext cx="768" cy="384"/>
              <a:chOff x="3072" y="3408"/>
              <a:chExt cx="768" cy="384"/>
            </a:xfrm>
          </p:grpSpPr>
          <p:sp>
            <p:nvSpPr>
              <p:cNvPr id="31783" name="Oval 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4" name="Text Box 1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 name="Group 11"/>
            <p:cNvGrpSpPr>
              <a:grpSpLocks/>
            </p:cNvGrpSpPr>
            <p:nvPr/>
          </p:nvGrpSpPr>
          <p:grpSpPr bwMode="auto">
            <a:xfrm>
              <a:off x="3552" y="1728"/>
              <a:ext cx="768" cy="384"/>
              <a:chOff x="1824" y="3408"/>
              <a:chExt cx="768" cy="384"/>
            </a:xfrm>
          </p:grpSpPr>
          <p:sp>
            <p:nvSpPr>
              <p:cNvPr id="31781" name="Oval 1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2" name="Text Box 1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31778" name="Line 1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9" name="Line 1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80" name="Line 1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1749" name="Rectangle 18"/>
          <p:cNvSpPr>
            <a:spLocks noChangeArrowheads="1"/>
          </p:cNvSpPr>
          <p:nvPr/>
        </p:nvSpPr>
        <p:spPr bwMode="auto">
          <a:xfrm>
            <a:off x="8001000" y="2667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0" name="Rectangle 19"/>
          <p:cNvSpPr>
            <a:spLocks noChangeArrowheads="1"/>
          </p:cNvSpPr>
          <p:nvPr/>
        </p:nvSpPr>
        <p:spPr bwMode="auto">
          <a:xfrm>
            <a:off x="8305800" y="2667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1" name="Rectangle 21"/>
          <p:cNvSpPr>
            <a:spLocks noChangeArrowheads="1"/>
          </p:cNvSpPr>
          <p:nvPr/>
        </p:nvSpPr>
        <p:spPr bwMode="auto">
          <a:xfrm>
            <a:off x="9982200" y="2667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2" name="Rectangle 22"/>
          <p:cNvSpPr>
            <a:spLocks noChangeArrowheads="1"/>
          </p:cNvSpPr>
          <p:nvPr/>
        </p:nvSpPr>
        <p:spPr bwMode="auto">
          <a:xfrm>
            <a:off x="8686800" y="1676400"/>
            <a:ext cx="8382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3" name="Rectangle 23"/>
          <p:cNvSpPr>
            <a:spLocks noChangeArrowheads="1"/>
          </p:cNvSpPr>
          <p:nvPr/>
        </p:nvSpPr>
        <p:spPr bwMode="auto">
          <a:xfrm>
            <a:off x="10287000" y="2667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6" name="Group 24"/>
          <p:cNvGrpSpPr>
            <a:grpSpLocks/>
          </p:cNvGrpSpPr>
          <p:nvPr/>
        </p:nvGrpSpPr>
        <p:grpSpPr bwMode="auto">
          <a:xfrm>
            <a:off x="7543800" y="3581400"/>
            <a:ext cx="3124200" cy="1524000"/>
            <a:chOff x="3552" y="1056"/>
            <a:chExt cx="2016" cy="1056"/>
          </a:xfrm>
        </p:grpSpPr>
        <p:grpSp>
          <p:nvGrpSpPr>
            <p:cNvPr id="7" name="Group 25"/>
            <p:cNvGrpSpPr>
              <a:grpSpLocks/>
            </p:cNvGrpSpPr>
            <p:nvPr/>
          </p:nvGrpSpPr>
          <p:grpSpPr bwMode="auto">
            <a:xfrm>
              <a:off x="4176" y="1056"/>
              <a:ext cx="768" cy="384"/>
              <a:chOff x="2448" y="2736"/>
              <a:chExt cx="768" cy="384"/>
            </a:xfrm>
          </p:grpSpPr>
          <p:sp>
            <p:nvSpPr>
              <p:cNvPr id="31773" name="Oval 2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4" name="Text Box 2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8" name="Group 28"/>
            <p:cNvGrpSpPr>
              <a:grpSpLocks/>
            </p:cNvGrpSpPr>
            <p:nvPr/>
          </p:nvGrpSpPr>
          <p:grpSpPr bwMode="auto">
            <a:xfrm>
              <a:off x="4800" y="1728"/>
              <a:ext cx="768" cy="384"/>
              <a:chOff x="3072" y="3408"/>
              <a:chExt cx="768" cy="384"/>
            </a:xfrm>
          </p:grpSpPr>
          <p:sp>
            <p:nvSpPr>
              <p:cNvPr id="31771" name="Oval 2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2" name="Text Box 3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9" name="Group 31"/>
            <p:cNvGrpSpPr>
              <a:grpSpLocks/>
            </p:cNvGrpSpPr>
            <p:nvPr/>
          </p:nvGrpSpPr>
          <p:grpSpPr bwMode="auto">
            <a:xfrm>
              <a:off x="3552" y="1728"/>
              <a:ext cx="768" cy="384"/>
              <a:chOff x="1824" y="3408"/>
              <a:chExt cx="768" cy="384"/>
            </a:xfrm>
          </p:grpSpPr>
          <p:sp>
            <p:nvSpPr>
              <p:cNvPr id="31769" name="Oval 3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70" name="Text Box 3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31766" name="Line 3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7" name="Line 3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8" name="Line 3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1755" name="Rectangle 37"/>
          <p:cNvSpPr>
            <a:spLocks noChangeArrowheads="1"/>
          </p:cNvSpPr>
          <p:nvPr/>
        </p:nvSpPr>
        <p:spPr bwMode="auto">
          <a:xfrm>
            <a:off x="7696200" y="47244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6" name="Rectangle 40"/>
          <p:cNvSpPr>
            <a:spLocks noChangeArrowheads="1"/>
          </p:cNvSpPr>
          <p:nvPr/>
        </p:nvSpPr>
        <p:spPr bwMode="auto">
          <a:xfrm>
            <a:off x="9677400" y="47244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7" name="Rectangle 43"/>
          <p:cNvSpPr>
            <a:spLocks noChangeArrowheads="1"/>
          </p:cNvSpPr>
          <p:nvPr/>
        </p:nvSpPr>
        <p:spPr bwMode="auto">
          <a:xfrm>
            <a:off x="8686800" y="37338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8" name="Rectangle 45"/>
          <p:cNvSpPr>
            <a:spLocks noChangeArrowheads="1"/>
          </p:cNvSpPr>
          <p:nvPr/>
        </p:nvSpPr>
        <p:spPr bwMode="auto">
          <a:xfrm>
            <a:off x="9296400" y="37338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59" name="Rectangle 46"/>
          <p:cNvSpPr>
            <a:spLocks noChangeArrowheads="1"/>
          </p:cNvSpPr>
          <p:nvPr/>
        </p:nvSpPr>
        <p:spPr bwMode="auto">
          <a:xfrm>
            <a:off x="8305800" y="47244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0" name="Rectangle 47"/>
          <p:cNvSpPr>
            <a:spLocks noChangeArrowheads="1"/>
          </p:cNvSpPr>
          <p:nvPr/>
        </p:nvSpPr>
        <p:spPr bwMode="auto">
          <a:xfrm>
            <a:off x="10287000" y="47244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61" name="Text Box 48"/>
          <p:cNvSpPr txBox="1">
            <a:spLocks noChangeArrowheads="1"/>
          </p:cNvSpPr>
          <p:nvPr/>
        </p:nvSpPr>
        <p:spPr bwMode="auto">
          <a:xfrm>
            <a:off x="8382000" y="5334001"/>
            <a:ext cx="1752600" cy="646327"/>
          </a:xfrm>
          <a:prstGeom prst="rect">
            <a:avLst/>
          </a:prstGeom>
          <a:noFill/>
          <a:ln w="9525">
            <a:noFill/>
            <a:miter lim="800000"/>
            <a:headEnd/>
            <a:tailEnd/>
          </a:ln>
        </p:spPr>
        <p:txBody>
          <a:bodyPr lIns="91436" tIns="45718" rIns="91436" bIns="45718">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itchFamily="34" charset="0"/>
                <a:ea typeface="+mn-ea"/>
                <a:cs typeface="+mn-cs"/>
              </a:rPr>
              <a:t>What went wrong here?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Ordering</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602" y="1371982"/>
            <a:ext cx="10218735" cy="490461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8517" y="4165599"/>
            <a:ext cx="5301081" cy="2539999"/>
          </a:xfrm>
          <a:prstGeom prst="rect">
            <a:avLst/>
          </a:prstGeom>
          <a:noFill/>
        </p:spPr>
      </p:pic>
      <p:sp>
        <p:nvSpPr>
          <p:cNvPr id="23554" name="Rectangle 2"/>
          <p:cNvSpPr>
            <a:spLocks noGrp="1" noChangeArrowheads="1"/>
          </p:cNvSpPr>
          <p:nvPr>
            <p:ph type="title"/>
          </p:nvPr>
        </p:nvSpPr>
        <p:spPr/>
        <p:txBody>
          <a:bodyPr/>
          <a:lstStyle/>
          <a:p>
            <a:pPr eaLnBrk="1" hangingPunct="1"/>
            <a:r>
              <a:rPr lang="en-US" dirty="0"/>
              <a:t>Ordering: Minimum Remaining Values</a:t>
            </a:r>
          </a:p>
        </p:txBody>
      </p:sp>
      <p:sp>
        <p:nvSpPr>
          <p:cNvPr id="923651" name="Rectangle 3"/>
          <p:cNvSpPr>
            <a:spLocks noGrp="1" noChangeArrowheads="1"/>
          </p:cNvSpPr>
          <p:nvPr>
            <p:ph idx="1"/>
          </p:nvPr>
        </p:nvSpPr>
        <p:spPr>
          <a:xfrm>
            <a:off x="431800" y="1371601"/>
            <a:ext cx="11379200" cy="4729164"/>
          </a:xfrm>
        </p:spPr>
        <p:txBody>
          <a:bodyPr/>
          <a:lstStyle/>
          <a:p>
            <a:pPr eaLnBrk="1" hangingPunct="1"/>
            <a:r>
              <a:rPr lang="en-US" sz="2800" dirty="0"/>
              <a:t>Variable Ordering: Minimum remaining values (MRV):</a:t>
            </a:r>
          </a:p>
          <a:p>
            <a:pPr lvl="1" eaLnBrk="1" hangingPunct="1"/>
            <a:r>
              <a:rPr lang="en-US" sz="2400" dirty="0"/>
              <a:t>Choose the variable with the fewest legal left values in its domain</a:t>
            </a:r>
          </a:p>
          <a:p>
            <a:pPr lvl="1" eaLnBrk="1" hangingPunct="1"/>
            <a:endParaRPr lang="en-US" sz="2400" dirty="0"/>
          </a:p>
          <a:p>
            <a:pPr lvl="1" eaLnBrk="1" hangingPunct="1"/>
            <a:endParaRPr lang="en-US" sz="2400" dirty="0"/>
          </a:p>
          <a:p>
            <a:pPr lvl="1" eaLnBrk="1" hangingPunct="1"/>
            <a:endParaRPr lang="en-US" sz="2400" dirty="0"/>
          </a:p>
          <a:p>
            <a:pPr lvl="1" eaLnBrk="1" hangingPunct="1"/>
            <a:endParaRPr lang="en-US" sz="2400" dirty="0"/>
          </a:p>
          <a:p>
            <a:pPr lvl="1" eaLnBrk="1" hangingPunct="1"/>
            <a:endParaRPr lang="en-US" sz="2400" dirty="0"/>
          </a:p>
          <a:p>
            <a:pPr eaLnBrk="1" hangingPunct="1"/>
            <a:r>
              <a:rPr lang="en-US" sz="2800" dirty="0"/>
              <a:t>Why min rather than max?</a:t>
            </a:r>
          </a:p>
          <a:p>
            <a:pPr eaLnBrk="1" hangingPunct="1"/>
            <a:r>
              <a:rPr lang="en-US" sz="2800" dirty="0"/>
              <a:t>Also called “most constrained variable”</a:t>
            </a:r>
          </a:p>
          <a:p>
            <a:pPr eaLnBrk="1" hangingPunct="1"/>
            <a:r>
              <a:rPr lang="en-US" sz="2800" dirty="0"/>
              <a:t>“Fail-fast” ordering</a:t>
            </a:r>
          </a:p>
        </p:txBody>
      </p:sp>
      <p:pic>
        <p:nvPicPr>
          <p:cNvPr id="23556" name="Picture 4"/>
          <p:cNvPicPr>
            <a:picLocks noChangeAspect="1" noChangeArrowheads="1"/>
          </p:cNvPicPr>
          <p:nvPr/>
        </p:nvPicPr>
        <p:blipFill>
          <a:blip r:embed="rId4" cstate="print"/>
          <a:srcRect l="476" t="2130"/>
          <a:stretch>
            <a:fillRect/>
          </a:stretch>
        </p:blipFill>
        <p:spPr bwMode="auto">
          <a:xfrm>
            <a:off x="1970741" y="2672975"/>
            <a:ext cx="8435323" cy="1441824"/>
          </a:xfrm>
          <a:prstGeom prst="rect">
            <a:avLst/>
          </a:prstGeom>
          <a:noFill/>
          <a:ln w="9525">
            <a:noFill/>
            <a:miter lim="800000"/>
            <a:headEnd/>
            <a:tailEnd/>
          </a:ln>
        </p:spPr>
      </p:pic>
      <p:sp>
        <p:nvSpPr>
          <p:cNvPr id="6" name="Rectangle 5"/>
          <p:cNvSpPr/>
          <p:nvPr/>
        </p:nvSpPr>
        <p:spPr>
          <a:xfrm>
            <a:off x="3606800" y="2641599"/>
            <a:ext cx="22098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en-US"/>
          </a:p>
        </p:txBody>
      </p:sp>
      <p:sp>
        <p:nvSpPr>
          <p:cNvPr id="7" name="Rectangle 6"/>
          <p:cNvSpPr/>
          <p:nvPr/>
        </p:nvSpPr>
        <p:spPr>
          <a:xfrm>
            <a:off x="5816600" y="2565399"/>
            <a:ext cx="22860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en-US"/>
          </a:p>
        </p:txBody>
      </p:sp>
      <p:sp>
        <p:nvSpPr>
          <p:cNvPr id="8" name="Rectangle 7"/>
          <p:cNvSpPr/>
          <p:nvPr/>
        </p:nvSpPr>
        <p:spPr>
          <a:xfrm>
            <a:off x="8102600" y="2489198"/>
            <a:ext cx="2286000" cy="1625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365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365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3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90484" y="4419600"/>
            <a:ext cx="4772915" cy="2285998"/>
          </a:xfrm>
          <a:prstGeom prst="rect">
            <a:avLst/>
          </a:prstGeom>
          <a:noFill/>
        </p:spPr>
      </p:pic>
      <p:sp>
        <p:nvSpPr>
          <p:cNvPr id="25602" name="Rectangle 2"/>
          <p:cNvSpPr>
            <a:spLocks noGrp="1" noChangeArrowheads="1"/>
          </p:cNvSpPr>
          <p:nvPr>
            <p:ph type="title"/>
          </p:nvPr>
        </p:nvSpPr>
        <p:spPr/>
        <p:txBody>
          <a:bodyPr/>
          <a:lstStyle/>
          <a:p>
            <a:pPr eaLnBrk="1" hangingPunct="1"/>
            <a:r>
              <a:rPr lang="en-US" dirty="0"/>
              <a:t>Ordering: Least Constraining Value</a:t>
            </a:r>
          </a:p>
        </p:txBody>
      </p:sp>
      <p:sp>
        <p:nvSpPr>
          <p:cNvPr id="25603" name="Rectangle 3"/>
          <p:cNvSpPr>
            <a:spLocks noGrp="1" noChangeArrowheads="1"/>
          </p:cNvSpPr>
          <p:nvPr>
            <p:ph idx="1"/>
          </p:nvPr>
        </p:nvSpPr>
        <p:spPr>
          <a:xfrm>
            <a:off x="457200" y="1447800"/>
            <a:ext cx="7086600" cy="4572000"/>
          </a:xfrm>
        </p:spPr>
        <p:txBody>
          <a:bodyPr/>
          <a:lstStyle/>
          <a:p>
            <a:pPr eaLnBrk="1" hangingPunct="1">
              <a:lnSpc>
                <a:spcPct val="90000"/>
              </a:lnSpc>
            </a:pPr>
            <a:r>
              <a:rPr lang="en-US" sz="2800" dirty="0"/>
              <a:t>Value Ordering: Least Constraining Value</a:t>
            </a:r>
          </a:p>
          <a:p>
            <a:pPr lvl="1">
              <a:lnSpc>
                <a:spcPct val="90000"/>
              </a:lnSpc>
            </a:pPr>
            <a:r>
              <a:rPr lang="en-US" sz="2400" dirty="0"/>
              <a:t>Given a choice of variable, choose the </a:t>
            </a:r>
            <a:r>
              <a:rPr lang="en-US" sz="2400" i="1" dirty="0"/>
              <a:t>least constraining value</a:t>
            </a:r>
          </a:p>
          <a:p>
            <a:pPr lvl="1" eaLnBrk="1" hangingPunct="1">
              <a:lnSpc>
                <a:spcPct val="90000"/>
              </a:lnSpc>
            </a:pPr>
            <a:r>
              <a:rPr lang="en-US" sz="2400" dirty="0"/>
              <a:t>I.e., the one that rules out the fewest values in the remaining variables</a:t>
            </a:r>
          </a:p>
          <a:p>
            <a:pPr lvl="1" eaLnBrk="1" hangingPunct="1">
              <a:lnSpc>
                <a:spcPct val="90000"/>
              </a:lnSpc>
            </a:pPr>
            <a:r>
              <a:rPr lang="en-US" sz="2400" dirty="0"/>
              <a:t>Note that it may take some computation to determine this!  (E.g., rerunning filtering)</a:t>
            </a:r>
          </a:p>
          <a:p>
            <a:pPr lvl="1" eaLnBrk="1" hangingPunct="1">
              <a:lnSpc>
                <a:spcPct val="90000"/>
              </a:lnSpc>
            </a:pPr>
            <a:endParaRPr lang="en-US" sz="2400" dirty="0"/>
          </a:p>
          <a:p>
            <a:pPr eaLnBrk="1" hangingPunct="1">
              <a:lnSpc>
                <a:spcPct val="90000"/>
              </a:lnSpc>
            </a:pPr>
            <a:r>
              <a:rPr lang="en-US" sz="2800" dirty="0"/>
              <a:t>Why least rather than most?</a:t>
            </a:r>
          </a:p>
          <a:p>
            <a:pPr eaLnBrk="1" hangingPunct="1">
              <a:lnSpc>
                <a:spcPct val="90000"/>
              </a:lnSpc>
            </a:pPr>
            <a:endParaRPr lang="en-US" sz="2800" dirty="0"/>
          </a:p>
          <a:p>
            <a:pPr eaLnBrk="1" hangingPunct="1">
              <a:lnSpc>
                <a:spcPct val="90000"/>
              </a:lnSpc>
            </a:pPr>
            <a:r>
              <a:rPr lang="en-US" sz="2800" dirty="0"/>
              <a:t>Combining these ordering ideas makes</a:t>
            </a:r>
          </a:p>
          <a:p>
            <a:pPr>
              <a:lnSpc>
                <a:spcPct val="90000"/>
              </a:lnSpc>
              <a:spcBef>
                <a:spcPts val="272"/>
              </a:spcBef>
              <a:buNone/>
            </a:pPr>
            <a:r>
              <a:rPr lang="en-US" sz="2800" dirty="0"/>
              <a:t>	1000 queens feasible</a:t>
            </a:r>
          </a:p>
        </p:txBody>
      </p:sp>
      <p:pic>
        <p:nvPicPr>
          <p:cNvPr id="25604" name="Picture 4"/>
          <p:cNvPicPr>
            <a:picLocks noChangeAspect="1" noChangeArrowheads="1"/>
          </p:cNvPicPr>
          <p:nvPr/>
        </p:nvPicPr>
        <p:blipFill>
          <a:blip r:embed="rId4" cstate="print"/>
          <a:srcRect l="288" t="900"/>
          <a:stretch>
            <a:fillRect/>
          </a:stretch>
        </p:blipFill>
        <p:spPr bwMode="auto">
          <a:xfrm>
            <a:off x="7655860" y="1470212"/>
            <a:ext cx="3621741" cy="24683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600" dirty="0"/>
              <a:t>Demo: Coloring -- Backtracking + Forward Checking + Ordering</a:t>
            </a:r>
          </a:p>
        </p:txBody>
      </p:sp>
      <p:sp>
        <p:nvSpPr>
          <p:cNvPr id="32771" name="Content Placeholder 2"/>
          <p:cNvSpPr>
            <a:spLocks noGrp="1"/>
          </p:cNvSpPr>
          <p:nvPr>
            <p:ph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K-Consistency</a:t>
            </a:r>
          </a:p>
        </p:txBody>
      </p:sp>
      <p:sp>
        <p:nvSpPr>
          <p:cNvPr id="3" name="Content Placeholder 2"/>
          <p:cNvSpPr>
            <a:spLocks noGrp="1"/>
          </p:cNvSpPr>
          <p:nvPr>
            <p:ph idx="1"/>
          </p:nvPr>
        </p:nvSpPr>
        <p:spPr/>
        <p:txBody>
          <a:bodyPr/>
          <a:lstStyle/>
          <a:p>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3097" y="847378"/>
            <a:ext cx="9283545" cy="552519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K-Consistency</a:t>
            </a:r>
          </a:p>
        </p:txBody>
      </p:sp>
      <p:sp>
        <p:nvSpPr>
          <p:cNvPr id="14339" name="Rectangle 3"/>
          <p:cNvSpPr>
            <a:spLocks noGrp="1" noChangeArrowheads="1"/>
          </p:cNvSpPr>
          <p:nvPr>
            <p:ph idx="1"/>
          </p:nvPr>
        </p:nvSpPr>
        <p:spPr>
          <a:xfrm>
            <a:off x="457200" y="1295400"/>
            <a:ext cx="8153400" cy="4953000"/>
          </a:xfrm>
        </p:spPr>
        <p:txBody>
          <a:bodyPr/>
          <a:lstStyle/>
          <a:p>
            <a:pPr eaLnBrk="1" hangingPunct="1">
              <a:lnSpc>
                <a:spcPct val="80000"/>
              </a:lnSpc>
            </a:pPr>
            <a:r>
              <a:rPr lang="en-US" sz="2400" dirty="0"/>
              <a:t>Increasing degrees of consistency</a:t>
            </a:r>
          </a:p>
          <a:p>
            <a:pPr lvl="2">
              <a:lnSpc>
                <a:spcPct val="80000"/>
              </a:lnSpc>
            </a:pPr>
            <a:endParaRPr lang="en-US" sz="1600" dirty="0"/>
          </a:p>
          <a:p>
            <a:pPr lvl="1" eaLnBrk="1" hangingPunct="1">
              <a:lnSpc>
                <a:spcPct val="80000"/>
              </a:lnSpc>
            </a:pPr>
            <a:r>
              <a:rPr lang="en-US" sz="2000" dirty="0"/>
              <a:t>1-Consistency (Node Consistency): Each single node’s domain has a value which meets that node’s unary constraints</a:t>
            </a:r>
          </a:p>
          <a:p>
            <a:pPr lvl="2">
              <a:lnSpc>
                <a:spcPct val="80000"/>
              </a:lnSpc>
            </a:pPr>
            <a:endParaRPr lang="en-US" sz="1600" dirty="0"/>
          </a:p>
          <a:p>
            <a:pPr lvl="1" eaLnBrk="1" hangingPunct="1">
              <a:lnSpc>
                <a:spcPct val="80000"/>
              </a:lnSpc>
            </a:pPr>
            <a:r>
              <a:rPr lang="en-US" sz="2000" dirty="0"/>
              <a:t>2-Consistency (Arc Consistency): For each pair of nodes, any consistent assignment to one can be extended to the other</a:t>
            </a:r>
          </a:p>
          <a:p>
            <a:pPr lvl="2">
              <a:lnSpc>
                <a:spcPct val="80000"/>
              </a:lnSpc>
            </a:pPr>
            <a:endParaRPr lang="en-US" sz="1600" dirty="0"/>
          </a:p>
          <a:p>
            <a:pPr lvl="1" eaLnBrk="1" hangingPunct="1">
              <a:lnSpc>
                <a:spcPct val="80000"/>
              </a:lnSpc>
            </a:pPr>
            <a:r>
              <a:rPr lang="en-US" sz="2000" dirty="0"/>
              <a:t>K-Consistency: For each k nodes, any consistent assignment to k-1 can be extended to the </a:t>
            </a:r>
            <a:r>
              <a:rPr lang="en-US" sz="2000" dirty="0" err="1"/>
              <a:t>k</a:t>
            </a:r>
            <a:r>
              <a:rPr lang="en-US" sz="2000" baseline="30000" dirty="0" err="1"/>
              <a:t>th</a:t>
            </a:r>
            <a:r>
              <a:rPr lang="en-US" sz="2000" dirty="0"/>
              <a:t> node.</a:t>
            </a:r>
          </a:p>
          <a:p>
            <a:pPr lvl="2">
              <a:lnSpc>
                <a:spcPct val="80000"/>
              </a:lnSpc>
            </a:pPr>
            <a:endParaRPr lang="en-US" sz="1900" dirty="0"/>
          </a:p>
          <a:p>
            <a:pPr lvl="1" eaLnBrk="1" hangingPunct="1">
              <a:lnSpc>
                <a:spcPct val="80000"/>
              </a:lnSpc>
            </a:pPr>
            <a:endParaRPr lang="en-US" sz="2300" dirty="0"/>
          </a:p>
          <a:p>
            <a:pPr eaLnBrk="1" hangingPunct="1">
              <a:lnSpc>
                <a:spcPct val="80000"/>
              </a:lnSpc>
            </a:pPr>
            <a:r>
              <a:rPr lang="en-US" sz="2400" dirty="0"/>
              <a:t>Higher k more expensive to compute</a:t>
            </a:r>
          </a:p>
          <a:p>
            <a:pPr eaLnBrk="1" hangingPunct="1">
              <a:lnSpc>
                <a:spcPct val="80000"/>
              </a:lnSpc>
            </a:pPr>
            <a:endParaRPr lang="en-US" sz="2400" dirty="0"/>
          </a:p>
          <a:p>
            <a:pPr eaLnBrk="1" hangingPunct="1">
              <a:lnSpc>
                <a:spcPct val="80000"/>
              </a:lnSpc>
            </a:pPr>
            <a:r>
              <a:rPr lang="en-US" sz="2400" dirty="0"/>
              <a:t>(You need to know the k=2 case: arc consistency)</a:t>
            </a:r>
          </a:p>
          <a:p>
            <a:pPr lvl="1" eaLnBrk="1" hangingPunct="1">
              <a:lnSpc>
                <a:spcPct val="80000"/>
              </a:lnSpc>
            </a:pPr>
            <a:endParaRPr lang="en-US" sz="2400" dirty="0"/>
          </a:p>
          <a:p>
            <a:pPr lvl="1" eaLnBrk="1" hangingPunct="1">
              <a:lnSpc>
                <a:spcPct val="80000"/>
              </a:lnSpc>
            </a:pPr>
            <a:endParaRPr lang="en-US" sz="2400" dirty="0"/>
          </a:p>
        </p:txBody>
      </p:sp>
      <p:grpSp>
        <p:nvGrpSpPr>
          <p:cNvPr id="14340" name="Group 39"/>
          <p:cNvGrpSpPr>
            <a:grpSpLocks/>
          </p:cNvGrpSpPr>
          <p:nvPr/>
        </p:nvGrpSpPr>
        <p:grpSpPr bwMode="auto">
          <a:xfrm>
            <a:off x="9448803" y="1981200"/>
            <a:ext cx="1577975" cy="2895600"/>
            <a:chOff x="4066" y="1296"/>
            <a:chExt cx="994" cy="1824"/>
          </a:xfrm>
        </p:grpSpPr>
        <p:sp>
          <p:nvSpPr>
            <p:cNvPr id="14362" name="Oval 4"/>
            <p:cNvSpPr>
              <a:spLocks noChangeArrowheads="1"/>
            </p:cNvSpPr>
            <p:nvPr/>
          </p:nvSpPr>
          <p:spPr bwMode="auto">
            <a:xfrm>
              <a:off x="4857" y="1296"/>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3" name="Oval 5"/>
            <p:cNvSpPr>
              <a:spLocks noChangeArrowheads="1"/>
            </p:cNvSpPr>
            <p:nvPr/>
          </p:nvSpPr>
          <p:spPr bwMode="auto">
            <a:xfrm>
              <a:off x="4857" y="1782"/>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4" name="Oval 6"/>
            <p:cNvSpPr>
              <a:spLocks noChangeArrowheads="1"/>
            </p:cNvSpPr>
            <p:nvPr/>
          </p:nvSpPr>
          <p:spPr bwMode="auto">
            <a:xfrm>
              <a:off x="4188" y="1782"/>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5" name="AutoShape 7"/>
            <p:cNvSpPr>
              <a:spLocks noChangeArrowheads="1"/>
            </p:cNvSpPr>
            <p:nvPr/>
          </p:nvSpPr>
          <p:spPr bwMode="auto">
            <a:xfrm>
              <a:off x="4560" y="1823"/>
              <a:ext cx="162" cy="122"/>
            </a:xfrm>
            <a:prstGeom prst="rightArrow">
              <a:avLst>
                <a:gd name="adj1" fmla="val 50000"/>
                <a:gd name="adj2" fmla="val 33197"/>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6" name="Oval 8"/>
            <p:cNvSpPr>
              <a:spLocks noChangeArrowheads="1"/>
            </p:cNvSpPr>
            <p:nvPr/>
          </p:nvSpPr>
          <p:spPr bwMode="auto">
            <a:xfrm>
              <a:off x="4857" y="2593"/>
              <a:ext cx="203"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7" name="Oval 9"/>
            <p:cNvSpPr>
              <a:spLocks noChangeArrowheads="1"/>
            </p:cNvSpPr>
            <p:nvPr/>
          </p:nvSpPr>
          <p:spPr bwMode="auto">
            <a:xfrm>
              <a:off x="4188" y="2593"/>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8" name="AutoShape 10"/>
            <p:cNvSpPr>
              <a:spLocks noChangeArrowheads="1"/>
            </p:cNvSpPr>
            <p:nvPr/>
          </p:nvSpPr>
          <p:spPr bwMode="auto">
            <a:xfrm>
              <a:off x="4560" y="2634"/>
              <a:ext cx="162" cy="121"/>
            </a:xfrm>
            <a:prstGeom prst="rightArrow">
              <a:avLst>
                <a:gd name="adj1" fmla="val 50000"/>
                <a:gd name="adj2" fmla="val 33471"/>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9" name="Oval 11"/>
            <p:cNvSpPr>
              <a:spLocks noChangeArrowheads="1"/>
            </p:cNvSpPr>
            <p:nvPr/>
          </p:nvSpPr>
          <p:spPr bwMode="auto">
            <a:xfrm>
              <a:off x="4188" y="2877"/>
              <a:ext cx="202" cy="202"/>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0" name="Oval 12"/>
            <p:cNvSpPr>
              <a:spLocks noChangeArrowheads="1"/>
            </p:cNvSpPr>
            <p:nvPr/>
          </p:nvSpPr>
          <p:spPr bwMode="auto">
            <a:xfrm>
              <a:off x="4188" y="2309"/>
              <a:ext cx="202" cy="203"/>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1" name="AutoShape 13"/>
            <p:cNvSpPr>
              <a:spLocks/>
            </p:cNvSpPr>
            <p:nvPr/>
          </p:nvSpPr>
          <p:spPr bwMode="auto">
            <a:xfrm>
              <a:off x="4350" y="2269"/>
              <a:ext cx="162" cy="851"/>
            </a:xfrm>
            <a:prstGeom prst="rightBrace">
              <a:avLst>
                <a:gd name="adj1" fmla="val 43776"/>
                <a:gd name="adj2" fmla="val 50000"/>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2" name="AutoShape 14"/>
            <p:cNvSpPr>
              <a:spLocks/>
            </p:cNvSpPr>
            <p:nvPr/>
          </p:nvSpPr>
          <p:spPr bwMode="auto">
            <a:xfrm flipH="1">
              <a:off x="4066" y="2269"/>
              <a:ext cx="162" cy="851"/>
            </a:xfrm>
            <a:prstGeom prst="rightBrace">
              <a:avLst>
                <a:gd name="adj1" fmla="val 43776"/>
                <a:gd name="adj2" fmla="val 50000"/>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41" name="Group 36"/>
          <p:cNvGrpSpPr>
            <a:grpSpLocks/>
          </p:cNvGrpSpPr>
          <p:nvPr/>
        </p:nvGrpSpPr>
        <p:grpSpPr bwMode="auto">
          <a:xfrm>
            <a:off x="9144000" y="5371980"/>
            <a:ext cx="2133600" cy="1040487"/>
            <a:chOff x="2640" y="3264"/>
            <a:chExt cx="1968" cy="959"/>
          </a:xfrm>
        </p:grpSpPr>
        <p:grpSp>
          <p:nvGrpSpPr>
            <p:cNvPr id="14343" name="Group 17"/>
            <p:cNvGrpSpPr>
              <a:grpSpLocks/>
            </p:cNvGrpSpPr>
            <p:nvPr/>
          </p:nvGrpSpPr>
          <p:grpSpPr bwMode="auto">
            <a:xfrm>
              <a:off x="2640" y="3264"/>
              <a:ext cx="1968" cy="959"/>
              <a:chOff x="3552" y="1056"/>
              <a:chExt cx="2016" cy="1056"/>
            </a:xfrm>
          </p:grpSpPr>
          <p:grpSp>
            <p:nvGrpSpPr>
              <p:cNvPr id="14350" name="Group 18"/>
              <p:cNvGrpSpPr>
                <a:grpSpLocks/>
              </p:cNvGrpSpPr>
              <p:nvPr/>
            </p:nvGrpSpPr>
            <p:grpSpPr bwMode="auto">
              <a:xfrm>
                <a:off x="4176" y="1056"/>
                <a:ext cx="768" cy="384"/>
                <a:chOff x="2448" y="2736"/>
                <a:chExt cx="768" cy="384"/>
              </a:xfrm>
            </p:grpSpPr>
            <p:sp>
              <p:nvSpPr>
                <p:cNvPr id="14360" name="Oval 19"/>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1" name="Text Box 20"/>
                <p:cNvSpPr txBox="1">
                  <a:spLocks noChangeArrowheads="1"/>
                </p:cNvSpPr>
                <p:nvPr/>
              </p:nvSpPr>
              <p:spPr bwMode="auto">
                <a:xfrm>
                  <a:off x="2748" y="2740"/>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14351" name="Group 21"/>
              <p:cNvGrpSpPr>
                <a:grpSpLocks/>
              </p:cNvGrpSpPr>
              <p:nvPr/>
            </p:nvGrpSpPr>
            <p:grpSpPr bwMode="auto">
              <a:xfrm>
                <a:off x="4800" y="1728"/>
                <a:ext cx="768" cy="384"/>
                <a:chOff x="3072" y="3408"/>
                <a:chExt cx="768" cy="384"/>
              </a:xfrm>
            </p:grpSpPr>
            <p:sp>
              <p:nvSpPr>
                <p:cNvPr id="14358" name="Oval 22"/>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9" name="Text Box 23"/>
                <p:cNvSpPr txBox="1">
                  <a:spLocks noChangeArrowheads="1"/>
                </p:cNvSpPr>
                <p:nvPr/>
              </p:nvSpPr>
              <p:spPr bwMode="auto">
                <a:xfrm>
                  <a:off x="3372" y="3414"/>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14352" name="Group 24"/>
              <p:cNvGrpSpPr>
                <a:grpSpLocks/>
              </p:cNvGrpSpPr>
              <p:nvPr/>
            </p:nvGrpSpPr>
            <p:grpSpPr bwMode="auto">
              <a:xfrm>
                <a:off x="3552" y="1728"/>
                <a:ext cx="768" cy="384"/>
                <a:chOff x="1824" y="3408"/>
                <a:chExt cx="768" cy="384"/>
              </a:xfrm>
            </p:grpSpPr>
            <p:sp>
              <p:nvSpPr>
                <p:cNvPr id="14356" name="Oval 25"/>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7" name="Text Box 26"/>
                <p:cNvSpPr txBox="1">
                  <a:spLocks noChangeArrowheads="1"/>
                </p:cNvSpPr>
                <p:nvPr/>
              </p:nvSpPr>
              <p:spPr bwMode="auto">
                <a:xfrm>
                  <a:off x="2124" y="3413"/>
                  <a:ext cx="172" cy="37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14353" name="Line 27"/>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4" name="Line 28"/>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5" name="Line 29"/>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344" name="Rectangle 30"/>
            <p:cNvSpPr>
              <a:spLocks noChangeArrowheads="1"/>
            </p:cNvSpPr>
            <p:nvPr/>
          </p:nvSpPr>
          <p:spPr bwMode="auto">
            <a:xfrm>
              <a:off x="2736" y="3984"/>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5" name="Rectangle 31"/>
            <p:cNvSpPr>
              <a:spLocks noChangeArrowheads="1"/>
            </p:cNvSpPr>
            <p:nvPr/>
          </p:nvSpPr>
          <p:spPr bwMode="auto">
            <a:xfrm>
              <a:off x="3984" y="3984"/>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6" name="Rectangle 32"/>
            <p:cNvSpPr>
              <a:spLocks noChangeArrowheads="1"/>
            </p:cNvSpPr>
            <p:nvPr/>
          </p:nvSpPr>
          <p:spPr bwMode="auto">
            <a:xfrm>
              <a:off x="3360" y="3360"/>
              <a:ext cx="144" cy="144"/>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7" name="Rectangle 33"/>
            <p:cNvSpPr>
              <a:spLocks noChangeArrowheads="1"/>
            </p:cNvSpPr>
            <p:nvPr/>
          </p:nvSpPr>
          <p:spPr bwMode="auto">
            <a:xfrm>
              <a:off x="3744" y="3360"/>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8" name="Rectangle 34"/>
            <p:cNvSpPr>
              <a:spLocks noChangeArrowheads="1"/>
            </p:cNvSpPr>
            <p:nvPr/>
          </p:nvSpPr>
          <p:spPr bwMode="auto">
            <a:xfrm>
              <a:off x="3120" y="3984"/>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9" name="Rectangle 35"/>
            <p:cNvSpPr>
              <a:spLocks noChangeArrowheads="1"/>
            </p:cNvSpPr>
            <p:nvPr/>
          </p:nvSpPr>
          <p:spPr bwMode="auto">
            <a:xfrm>
              <a:off x="4368" y="3984"/>
              <a:ext cx="144" cy="144"/>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Strong K-Consistency</a:t>
            </a:r>
          </a:p>
        </p:txBody>
      </p:sp>
      <p:sp>
        <p:nvSpPr>
          <p:cNvPr id="15363" name="Rectangle 3"/>
          <p:cNvSpPr>
            <a:spLocks noGrp="1" noChangeArrowheads="1"/>
          </p:cNvSpPr>
          <p:nvPr>
            <p:ph idx="1"/>
          </p:nvPr>
        </p:nvSpPr>
        <p:spPr/>
        <p:txBody>
          <a:bodyPr/>
          <a:lstStyle/>
          <a:p>
            <a:pPr eaLnBrk="1" hangingPunct="1">
              <a:lnSpc>
                <a:spcPct val="90000"/>
              </a:lnSpc>
            </a:pPr>
            <a:r>
              <a:rPr lang="en-US" sz="2400" dirty="0"/>
              <a:t>Strong k-consistency: also k-1, k-2, … 1 consistent</a:t>
            </a:r>
          </a:p>
          <a:p>
            <a:pPr lvl="4">
              <a:lnSpc>
                <a:spcPct val="90000"/>
              </a:lnSpc>
            </a:pPr>
            <a:endParaRPr lang="en-US" sz="1200" dirty="0"/>
          </a:p>
          <a:p>
            <a:pPr eaLnBrk="1" hangingPunct="1">
              <a:lnSpc>
                <a:spcPct val="90000"/>
              </a:lnSpc>
            </a:pPr>
            <a:r>
              <a:rPr lang="en-US" sz="2400" dirty="0"/>
              <a:t>Claim: strong n-consistency means we can solve without backtracking!</a:t>
            </a:r>
          </a:p>
          <a:p>
            <a:pPr lvl="4">
              <a:lnSpc>
                <a:spcPct val="90000"/>
              </a:lnSpc>
            </a:pPr>
            <a:endParaRPr lang="en-US" sz="1200" dirty="0"/>
          </a:p>
          <a:p>
            <a:pPr eaLnBrk="1" hangingPunct="1">
              <a:lnSpc>
                <a:spcPct val="90000"/>
              </a:lnSpc>
            </a:pPr>
            <a:r>
              <a:rPr lang="en-US" sz="2400" dirty="0"/>
              <a:t>Why?</a:t>
            </a:r>
          </a:p>
          <a:p>
            <a:pPr lvl="1" eaLnBrk="1" hangingPunct="1">
              <a:lnSpc>
                <a:spcPct val="90000"/>
              </a:lnSpc>
            </a:pPr>
            <a:r>
              <a:rPr lang="en-US" sz="2000" dirty="0"/>
              <a:t>Choose any assignment to any variable</a:t>
            </a:r>
          </a:p>
          <a:p>
            <a:pPr lvl="1" eaLnBrk="1" hangingPunct="1">
              <a:lnSpc>
                <a:spcPct val="90000"/>
              </a:lnSpc>
            </a:pPr>
            <a:r>
              <a:rPr lang="en-US" sz="2000" dirty="0"/>
              <a:t>Choose a new variable</a:t>
            </a:r>
          </a:p>
          <a:p>
            <a:pPr lvl="1" eaLnBrk="1" hangingPunct="1">
              <a:lnSpc>
                <a:spcPct val="90000"/>
              </a:lnSpc>
            </a:pPr>
            <a:r>
              <a:rPr lang="en-US" sz="2000" dirty="0"/>
              <a:t>By 2-consistency, there is a choice consistent with the first</a:t>
            </a:r>
          </a:p>
          <a:p>
            <a:pPr lvl="1" eaLnBrk="1" hangingPunct="1">
              <a:lnSpc>
                <a:spcPct val="90000"/>
              </a:lnSpc>
            </a:pPr>
            <a:r>
              <a:rPr lang="en-US" sz="2000" dirty="0"/>
              <a:t>Choose a new variable</a:t>
            </a:r>
          </a:p>
          <a:p>
            <a:pPr lvl="1" eaLnBrk="1" hangingPunct="1">
              <a:lnSpc>
                <a:spcPct val="90000"/>
              </a:lnSpc>
            </a:pPr>
            <a:r>
              <a:rPr lang="en-US" sz="2000" dirty="0"/>
              <a:t>By 3-consistency, there is a choice consistent with the first 2</a:t>
            </a:r>
          </a:p>
          <a:p>
            <a:pPr lvl="1" eaLnBrk="1" hangingPunct="1">
              <a:lnSpc>
                <a:spcPct val="90000"/>
              </a:lnSpc>
            </a:pPr>
            <a:r>
              <a:rPr lang="en-US" sz="2000" dirty="0"/>
              <a:t>…</a:t>
            </a:r>
          </a:p>
          <a:p>
            <a:pPr lvl="4">
              <a:lnSpc>
                <a:spcPct val="90000"/>
              </a:lnSpc>
            </a:pPr>
            <a:endParaRPr lang="en-US" sz="1200" dirty="0"/>
          </a:p>
          <a:p>
            <a:pPr eaLnBrk="1" hangingPunct="1">
              <a:lnSpc>
                <a:spcPct val="90000"/>
              </a:lnSpc>
            </a:pPr>
            <a:r>
              <a:rPr lang="en-US" sz="2400" dirty="0"/>
              <a:t>Lots of middle ground between arc consistency and n-consistency!  (e.g. k=3, called path consistency)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75634" y="1222436"/>
            <a:ext cx="6469334" cy="545882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Problem Structure</a:t>
            </a:r>
          </a:p>
        </p:txBody>
      </p:sp>
      <p:sp>
        <p:nvSpPr>
          <p:cNvPr id="16387" name="Rectangle 3"/>
          <p:cNvSpPr>
            <a:spLocks noGrp="1" noChangeArrowheads="1"/>
          </p:cNvSpPr>
          <p:nvPr>
            <p:ph idx="1"/>
          </p:nvPr>
        </p:nvSpPr>
        <p:spPr>
          <a:xfrm>
            <a:off x="457200" y="1600200"/>
            <a:ext cx="7239000" cy="4876800"/>
          </a:xfrm>
        </p:spPr>
        <p:txBody>
          <a:bodyPr/>
          <a:lstStyle/>
          <a:p>
            <a:pPr eaLnBrk="1" hangingPunct="1">
              <a:lnSpc>
                <a:spcPct val="80000"/>
              </a:lnSpc>
            </a:pPr>
            <a:r>
              <a:rPr lang="en-US" sz="2400" dirty="0"/>
              <a:t>Extreme case: independent </a:t>
            </a:r>
            <a:r>
              <a:rPr lang="en-US" sz="2400" dirty="0" err="1"/>
              <a:t>subproblems</a:t>
            </a:r>
            <a:endParaRPr lang="en-US" sz="2400" dirty="0"/>
          </a:p>
          <a:p>
            <a:pPr lvl="1">
              <a:lnSpc>
                <a:spcPct val="80000"/>
              </a:lnSpc>
            </a:pPr>
            <a:r>
              <a:rPr lang="en-US" sz="2000" dirty="0"/>
              <a:t>Example: Tasmania and mainland do not interact</a:t>
            </a:r>
            <a:endParaRPr lang="en-US" sz="2400" dirty="0"/>
          </a:p>
          <a:p>
            <a:pPr>
              <a:lnSpc>
                <a:spcPct val="80000"/>
              </a:lnSpc>
            </a:pPr>
            <a:endParaRPr lang="en-US" sz="2400" dirty="0"/>
          </a:p>
          <a:p>
            <a:pPr>
              <a:lnSpc>
                <a:spcPct val="80000"/>
              </a:lnSpc>
            </a:pPr>
            <a:r>
              <a:rPr lang="en-US" sz="2400" dirty="0"/>
              <a:t>Independent </a:t>
            </a:r>
            <a:r>
              <a:rPr lang="en-US" sz="2400" dirty="0" err="1"/>
              <a:t>subproblems</a:t>
            </a:r>
            <a:r>
              <a:rPr lang="en-US" sz="2400" dirty="0"/>
              <a:t> are identifiable as connected components of constraint graph</a:t>
            </a:r>
          </a:p>
          <a:p>
            <a:pPr eaLnBrk="1" hangingPunct="1">
              <a:lnSpc>
                <a:spcPct val="80000"/>
              </a:lnSpc>
            </a:pPr>
            <a:endParaRPr lang="en-US" sz="2400" dirty="0"/>
          </a:p>
          <a:p>
            <a:pPr eaLnBrk="1" hangingPunct="1">
              <a:lnSpc>
                <a:spcPct val="80000"/>
              </a:lnSpc>
            </a:pPr>
            <a:r>
              <a:rPr lang="en-US" sz="2400" dirty="0"/>
              <a:t>Suppose a graph of n variables can be broken into </a:t>
            </a:r>
            <a:r>
              <a:rPr lang="en-US" sz="2400" dirty="0" err="1"/>
              <a:t>subproblems</a:t>
            </a:r>
            <a:r>
              <a:rPr lang="en-US" sz="2400" dirty="0"/>
              <a:t> of only c variables:</a:t>
            </a:r>
          </a:p>
          <a:p>
            <a:pPr lvl="1" eaLnBrk="1" hangingPunct="1">
              <a:lnSpc>
                <a:spcPct val="80000"/>
              </a:lnSpc>
            </a:pPr>
            <a:r>
              <a:rPr lang="en-US" sz="2000" dirty="0"/>
              <a:t>Worst-case solution cost is O((n/c)(d</a:t>
            </a:r>
            <a:r>
              <a:rPr lang="en-US" sz="2000" baseline="30000" dirty="0"/>
              <a:t>c</a:t>
            </a:r>
            <a:r>
              <a:rPr lang="en-US" sz="2000" dirty="0"/>
              <a:t>)), linear in n</a:t>
            </a:r>
          </a:p>
          <a:p>
            <a:pPr lvl="1" eaLnBrk="1" hangingPunct="1">
              <a:lnSpc>
                <a:spcPct val="80000"/>
              </a:lnSpc>
            </a:pPr>
            <a:r>
              <a:rPr lang="en-US" sz="2000" dirty="0"/>
              <a:t>E.g., n = 80, d = 2, c =20</a:t>
            </a:r>
          </a:p>
          <a:p>
            <a:pPr lvl="1" eaLnBrk="1" hangingPunct="1">
              <a:lnSpc>
                <a:spcPct val="80000"/>
              </a:lnSpc>
            </a:pPr>
            <a:r>
              <a:rPr lang="en-US" sz="2000" dirty="0"/>
              <a:t>2</a:t>
            </a:r>
            <a:r>
              <a:rPr lang="en-US" sz="2000" baseline="30000" dirty="0"/>
              <a:t>80</a:t>
            </a:r>
            <a:r>
              <a:rPr lang="en-US" sz="2000" dirty="0"/>
              <a:t> = 4 billion years at 10 million nodes/sec</a:t>
            </a:r>
          </a:p>
          <a:p>
            <a:pPr lvl="1" eaLnBrk="1" hangingPunct="1">
              <a:lnSpc>
                <a:spcPct val="80000"/>
              </a:lnSpc>
            </a:pPr>
            <a:r>
              <a:rPr lang="en-US" sz="2000" dirty="0"/>
              <a:t>(4)(2</a:t>
            </a:r>
            <a:r>
              <a:rPr lang="en-US" sz="2000" baseline="30000" dirty="0"/>
              <a:t>20</a:t>
            </a:r>
            <a:r>
              <a:rPr lang="en-US" sz="2000" dirty="0"/>
              <a:t>) = 0.4 seconds at 10 million nodes/sec</a:t>
            </a:r>
          </a:p>
          <a:p>
            <a:pPr eaLnBrk="1" hangingPunct="1">
              <a:lnSpc>
                <a:spcPct val="80000"/>
              </a:lnSpc>
            </a:pPr>
            <a:endParaRPr lang="en-US" sz="2400" dirty="0"/>
          </a:p>
        </p:txBody>
      </p:sp>
      <p:pic>
        <p:nvPicPr>
          <p:cNvPr id="16388" name="Picture 4"/>
          <p:cNvPicPr>
            <a:picLocks noChangeAspect="1" noChangeArrowheads="1"/>
          </p:cNvPicPr>
          <p:nvPr/>
        </p:nvPicPr>
        <p:blipFill>
          <a:blip r:embed="rId3" cstate="print"/>
          <a:srcRect/>
          <a:stretch>
            <a:fillRect/>
          </a:stretch>
        </p:blipFill>
        <p:spPr bwMode="auto">
          <a:xfrm>
            <a:off x="7848601" y="1476377"/>
            <a:ext cx="3614739" cy="31718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Tree-Structured CSPs</a:t>
            </a:r>
          </a:p>
        </p:txBody>
      </p:sp>
      <p:sp>
        <p:nvSpPr>
          <p:cNvPr id="17411" name="Rectangle 3"/>
          <p:cNvSpPr>
            <a:spLocks noGrp="1" noChangeArrowheads="1"/>
          </p:cNvSpPr>
          <p:nvPr>
            <p:ph idx="1"/>
          </p:nvPr>
        </p:nvSpPr>
        <p:spPr>
          <a:xfrm>
            <a:off x="406400" y="1397002"/>
            <a:ext cx="11328400" cy="4729164"/>
          </a:xfrm>
        </p:spPr>
        <p:txBody>
          <a:bodyPr/>
          <a:lstStyle/>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Theorem: if the constraint graph has no loops, the CSP can be solved in O(n d</a:t>
            </a:r>
            <a:r>
              <a:rPr lang="en-US" sz="2400" baseline="30000" dirty="0"/>
              <a:t>2</a:t>
            </a:r>
            <a:r>
              <a:rPr lang="en-US" sz="2400" dirty="0"/>
              <a:t>) time</a:t>
            </a:r>
          </a:p>
          <a:p>
            <a:pPr lvl="1" eaLnBrk="1" hangingPunct="1">
              <a:lnSpc>
                <a:spcPct val="80000"/>
              </a:lnSpc>
            </a:pPr>
            <a:r>
              <a:rPr lang="en-US" sz="2000" dirty="0"/>
              <a:t>Compare to general CSPs, where worst-case time is O(</a:t>
            </a:r>
            <a:r>
              <a:rPr lang="en-US" sz="2000" dirty="0" err="1"/>
              <a:t>d</a:t>
            </a:r>
            <a:r>
              <a:rPr lang="en-US" sz="2000" baseline="30000" dirty="0" err="1"/>
              <a:t>n</a:t>
            </a:r>
            <a:r>
              <a:rPr lang="en-US" sz="2000" dirty="0"/>
              <a:t>)</a:t>
            </a:r>
          </a:p>
          <a:p>
            <a:pPr eaLnBrk="1" hangingPunct="1">
              <a:lnSpc>
                <a:spcPct val="80000"/>
              </a:lnSpc>
            </a:pPr>
            <a:endParaRPr lang="en-US" sz="2400" dirty="0"/>
          </a:p>
          <a:p>
            <a:pPr eaLnBrk="1" hangingPunct="1">
              <a:lnSpc>
                <a:spcPct val="80000"/>
              </a:lnSpc>
            </a:pPr>
            <a:r>
              <a:rPr lang="en-US" sz="2400" dirty="0"/>
              <a:t>This property also applies to probabilistic reasoning (later): an example of the relation between syntactic restrictions and the complexity of reasoning</a:t>
            </a:r>
          </a:p>
          <a:p>
            <a:pPr eaLnBrk="1" hangingPunct="1">
              <a:lnSpc>
                <a:spcPct val="80000"/>
              </a:lnSpc>
            </a:pPr>
            <a:endParaRPr lang="en-US" sz="2400" dirty="0"/>
          </a:p>
        </p:txBody>
      </p:sp>
      <p:pic>
        <p:nvPicPr>
          <p:cNvPr id="17412" name="Picture 4"/>
          <p:cNvPicPr>
            <a:picLocks noChangeAspect="1" noChangeArrowheads="1"/>
          </p:cNvPicPr>
          <p:nvPr/>
        </p:nvPicPr>
        <p:blipFill>
          <a:blip r:embed="rId3" cstate="print"/>
          <a:srcRect/>
          <a:stretch>
            <a:fillRect/>
          </a:stretch>
        </p:blipFill>
        <p:spPr bwMode="auto">
          <a:xfrm>
            <a:off x="3886200" y="1371600"/>
            <a:ext cx="4419600" cy="2543451"/>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3390" y="2897165"/>
            <a:ext cx="2849180" cy="3209971"/>
          </a:xfrm>
          <a:prstGeom prst="rect">
            <a:avLst/>
          </a:prstGeom>
          <a:noFill/>
        </p:spPr>
      </p:pic>
      <p:sp>
        <p:nvSpPr>
          <p:cNvPr id="35" name="Rectangle 34"/>
          <p:cNvSpPr/>
          <p:nvPr/>
        </p:nvSpPr>
        <p:spPr>
          <a:xfrm>
            <a:off x="4191000" y="2286000"/>
            <a:ext cx="3505200"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434" name="Rectangle 2"/>
          <p:cNvSpPr>
            <a:spLocks noGrp="1" noChangeArrowheads="1"/>
          </p:cNvSpPr>
          <p:nvPr>
            <p:ph type="title"/>
          </p:nvPr>
        </p:nvSpPr>
        <p:spPr/>
        <p:txBody>
          <a:bodyPr/>
          <a:lstStyle/>
          <a:p>
            <a:pPr eaLnBrk="1" hangingPunct="1"/>
            <a:r>
              <a:rPr lang="en-US"/>
              <a:t>Tree-Structured CSPs</a:t>
            </a:r>
          </a:p>
        </p:txBody>
      </p:sp>
      <p:sp>
        <p:nvSpPr>
          <p:cNvPr id="22531" name="Rectangle 3"/>
          <p:cNvSpPr>
            <a:spLocks noGrp="1" noChangeArrowheads="1"/>
          </p:cNvSpPr>
          <p:nvPr>
            <p:ph idx="1"/>
          </p:nvPr>
        </p:nvSpPr>
        <p:spPr>
          <a:xfrm>
            <a:off x="457200" y="1295400"/>
            <a:ext cx="10972800" cy="5181600"/>
          </a:xfrm>
        </p:spPr>
        <p:txBody>
          <a:bodyPr/>
          <a:lstStyle/>
          <a:p>
            <a:pPr eaLnBrk="1" hangingPunct="1">
              <a:lnSpc>
                <a:spcPct val="80000"/>
              </a:lnSpc>
            </a:pPr>
            <a:r>
              <a:rPr lang="en-US" sz="2800" dirty="0"/>
              <a:t>Algorithm for tree-structured CSPs:</a:t>
            </a:r>
          </a:p>
          <a:p>
            <a:pPr lvl="1">
              <a:lnSpc>
                <a:spcPct val="80000"/>
              </a:lnSpc>
            </a:pPr>
            <a:r>
              <a:rPr lang="en-US" sz="2400" dirty="0"/>
              <a:t>Order: Choose a root variable, order variables so that parents precede children</a:t>
            </a:r>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eaLnBrk="1" hangingPunct="1">
              <a:lnSpc>
                <a:spcPct val="80000"/>
              </a:lnSpc>
            </a:pPr>
            <a:endParaRPr lang="en-US" sz="2800" dirty="0"/>
          </a:p>
          <a:p>
            <a:pPr lvl="1">
              <a:lnSpc>
                <a:spcPct val="80000"/>
              </a:lnSpc>
            </a:pPr>
            <a:r>
              <a:rPr lang="en-US" sz="2400" dirty="0"/>
              <a:t>Remove backward: For </a:t>
            </a:r>
            <a:r>
              <a:rPr lang="en-US" sz="2400" dirty="0" err="1"/>
              <a:t>i</a:t>
            </a:r>
            <a:r>
              <a:rPr lang="en-US" sz="2400" dirty="0"/>
              <a:t> = n : 2, apply </a:t>
            </a:r>
            <a:r>
              <a:rPr lang="en-US" sz="2400" dirty="0" err="1"/>
              <a:t>RemoveInconsistent</a:t>
            </a:r>
            <a:r>
              <a:rPr lang="en-US" sz="2400" dirty="0"/>
              <a:t>(Parent(X</a:t>
            </a:r>
            <a:r>
              <a:rPr lang="en-US" sz="2400" baseline="-25000" dirty="0"/>
              <a:t>i</a:t>
            </a:r>
            <a:r>
              <a:rPr lang="en-US" sz="2400" dirty="0"/>
              <a:t>),X</a:t>
            </a:r>
            <a:r>
              <a:rPr lang="en-US" sz="2400" baseline="-25000" dirty="0"/>
              <a:t>i</a:t>
            </a:r>
            <a:r>
              <a:rPr lang="en-US" sz="2400" dirty="0"/>
              <a:t>)</a:t>
            </a:r>
          </a:p>
          <a:p>
            <a:pPr lvl="1">
              <a:lnSpc>
                <a:spcPct val="80000"/>
              </a:lnSpc>
            </a:pPr>
            <a:r>
              <a:rPr lang="en-US" sz="2400" dirty="0"/>
              <a:t>Assign forward: For </a:t>
            </a:r>
            <a:r>
              <a:rPr lang="en-US" sz="2400" dirty="0" err="1"/>
              <a:t>i</a:t>
            </a:r>
            <a:r>
              <a:rPr lang="en-US" sz="2400" dirty="0"/>
              <a:t> = 1 : n, assign X</a:t>
            </a:r>
            <a:r>
              <a:rPr lang="en-US" sz="2400" baseline="-25000" dirty="0"/>
              <a:t>i</a:t>
            </a:r>
            <a:r>
              <a:rPr lang="en-US" sz="2400" dirty="0"/>
              <a:t> consistently with Parent(X</a:t>
            </a:r>
            <a:r>
              <a:rPr lang="en-US" sz="2400" baseline="-25000" dirty="0"/>
              <a:t>i</a:t>
            </a:r>
            <a:r>
              <a:rPr lang="en-US" sz="2400" dirty="0"/>
              <a:t>)</a:t>
            </a:r>
          </a:p>
          <a:p>
            <a:pPr eaLnBrk="1" hangingPunct="1">
              <a:lnSpc>
                <a:spcPct val="80000"/>
              </a:lnSpc>
            </a:pPr>
            <a:endParaRPr lang="en-US" sz="1200" dirty="0"/>
          </a:p>
          <a:p>
            <a:pPr eaLnBrk="1" hangingPunct="1">
              <a:lnSpc>
                <a:spcPct val="80000"/>
              </a:lnSpc>
            </a:pPr>
            <a:r>
              <a:rPr lang="en-US" sz="2800" dirty="0"/>
              <a:t>Runtime: O(n d</a:t>
            </a:r>
            <a:r>
              <a:rPr lang="en-US" sz="2800" baseline="30000" dirty="0"/>
              <a:t>2</a:t>
            </a:r>
            <a:r>
              <a:rPr lang="en-US" sz="2800" dirty="0"/>
              <a:t>)  (why?)</a:t>
            </a:r>
          </a:p>
        </p:txBody>
      </p:sp>
      <p:pic>
        <p:nvPicPr>
          <p:cNvPr id="18436" name="Picture 4"/>
          <p:cNvPicPr>
            <a:picLocks noChangeAspect="1" noChangeArrowheads="1"/>
          </p:cNvPicPr>
          <p:nvPr/>
        </p:nvPicPr>
        <p:blipFill>
          <a:blip r:embed="rId4" cstate="print"/>
          <a:srcRect/>
          <a:stretch>
            <a:fillRect/>
          </a:stretch>
        </p:blipFill>
        <p:spPr bwMode="auto">
          <a:xfrm>
            <a:off x="5815013" y="2286000"/>
            <a:ext cx="5386388" cy="1101725"/>
          </a:xfrm>
          <a:prstGeom prst="rect">
            <a:avLst/>
          </a:prstGeom>
          <a:noFill/>
          <a:ln w="9525">
            <a:noFill/>
            <a:miter lim="800000"/>
            <a:headEnd/>
            <a:tailEnd/>
          </a:ln>
        </p:spPr>
      </p:pic>
      <p:pic>
        <p:nvPicPr>
          <p:cNvPr id="18437" name="Picture 5"/>
          <p:cNvPicPr>
            <a:picLocks noChangeAspect="1" noChangeArrowheads="1"/>
          </p:cNvPicPr>
          <p:nvPr/>
        </p:nvPicPr>
        <p:blipFill>
          <a:blip r:embed="rId5" cstate="print"/>
          <a:srcRect/>
          <a:stretch>
            <a:fillRect/>
          </a:stretch>
        </p:blipFill>
        <p:spPr bwMode="auto">
          <a:xfrm>
            <a:off x="990601" y="2473325"/>
            <a:ext cx="2544763" cy="1463675"/>
          </a:xfrm>
          <a:prstGeom prst="rect">
            <a:avLst/>
          </a:prstGeom>
          <a:noFill/>
          <a:ln w="9525">
            <a:noFill/>
            <a:miter lim="800000"/>
            <a:headEnd/>
            <a:tailEnd/>
          </a:ln>
        </p:spPr>
      </p:pic>
      <p:sp>
        <p:nvSpPr>
          <p:cNvPr id="22534" name="Rectangle 6"/>
          <p:cNvSpPr>
            <a:spLocks noChangeArrowheads="1"/>
          </p:cNvSpPr>
          <p:nvPr/>
        </p:nvSpPr>
        <p:spPr bwMode="auto">
          <a:xfrm>
            <a:off x="6119811" y="3387724"/>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5" name="Rectangle 10"/>
          <p:cNvSpPr>
            <a:spLocks noChangeArrowheads="1"/>
          </p:cNvSpPr>
          <p:nvPr/>
        </p:nvSpPr>
        <p:spPr bwMode="auto">
          <a:xfrm>
            <a:off x="70342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6" name="Rectangle 11"/>
          <p:cNvSpPr>
            <a:spLocks noChangeArrowheads="1"/>
          </p:cNvSpPr>
          <p:nvPr/>
        </p:nvSpPr>
        <p:spPr bwMode="auto">
          <a:xfrm>
            <a:off x="70342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7" name="Rectangle 13"/>
          <p:cNvSpPr>
            <a:spLocks noChangeArrowheads="1"/>
          </p:cNvSpPr>
          <p:nvPr/>
        </p:nvSpPr>
        <p:spPr bwMode="auto">
          <a:xfrm>
            <a:off x="79486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8" name="Rectangle 15"/>
          <p:cNvSpPr>
            <a:spLocks noChangeArrowheads="1"/>
          </p:cNvSpPr>
          <p:nvPr/>
        </p:nvSpPr>
        <p:spPr bwMode="auto">
          <a:xfrm>
            <a:off x="8863011" y="3387724"/>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9" name="Rectangle 16"/>
          <p:cNvSpPr>
            <a:spLocks noChangeArrowheads="1"/>
          </p:cNvSpPr>
          <p:nvPr/>
        </p:nvSpPr>
        <p:spPr bwMode="auto">
          <a:xfrm>
            <a:off x="88630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0" name="Rectangle 17"/>
          <p:cNvSpPr>
            <a:spLocks noChangeArrowheads="1"/>
          </p:cNvSpPr>
          <p:nvPr/>
        </p:nvSpPr>
        <p:spPr bwMode="auto">
          <a:xfrm>
            <a:off x="88630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1" name="Rectangle 19"/>
          <p:cNvSpPr>
            <a:spLocks noChangeArrowheads="1"/>
          </p:cNvSpPr>
          <p:nvPr/>
        </p:nvSpPr>
        <p:spPr bwMode="auto">
          <a:xfrm>
            <a:off x="9777411" y="3692524"/>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2" name="Rectangle 20"/>
          <p:cNvSpPr>
            <a:spLocks noChangeArrowheads="1"/>
          </p:cNvSpPr>
          <p:nvPr/>
        </p:nvSpPr>
        <p:spPr bwMode="auto">
          <a:xfrm>
            <a:off x="97774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3" name="Rectangle 23"/>
          <p:cNvSpPr>
            <a:spLocks noChangeArrowheads="1"/>
          </p:cNvSpPr>
          <p:nvPr/>
        </p:nvSpPr>
        <p:spPr bwMode="auto">
          <a:xfrm>
            <a:off x="106918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4" name="Rectangle 24"/>
          <p:cNvSpPr>
            <a:spLocks noChangeArrowheads="1"/>
          </p:cNvSpPr>
          <p:nvPr/>
        </p:nvSpPr>
        <p:spPr bwMode="auto">
          <a:xfrm>
            <a:off x="6119811" y="3997324"/>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29"/>
          <p:cNvGrpSpPr>
            <a:grpSpLocks/>
          </p:cNvGrpSpPr>
          <p:nvPr/>
        </p:nvGrpSpPr>
        <p:grpSpPr bwMode="auto">
          <a:xfrm>
            <a:off x="1173163" y="3022599"/>
            <a:ext cx="2209800" cy="1004888"/>
            <a:chOff x="6553200" y="1981200"/>
            <a:chExt cx="2209800" cy="1004637"/>
          </a:xfrm>
        </p:grpSpPr>
        <p:sp>
          <p:nvSpPr>
            <p:cNvPr id="18451" name="Rectangle 6"/>
            <p:cNvSpPr>
              <a:spLocks noChangeArrowheads="1"/>
            </p:cNvSpPr>
            <p:nvPr/>
          </p:nvSpPr>
          <p:spPr bwMode="auto">
            <a:xfrm>
              <a:off x="6553200" y="1981200"/>
              <a:ext cx="90237" cy="90237"/>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2" name="Rectangle 24"/>
            <p:cNvSpPr>
              <a:spLocks noChangeArrowheads="1"/>
            </p:cNvSpPr>
            <p:nvPr/>
          </p:nvSpPr>
          <p:spPr bwMode="auto">
            <a:xfrm>
              <a:off x="6643437" y="19812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3" name="Rectangle 10"/>
            <p:cNvSpPr>
              <a:spLocks noChangeArrowheads="1"/>
            </p:cNvSpPr>
            <p:nvPr/>
          </p:nvSpPr>
          <p:spPr bwMode="auto">
            <a:xfrm>
              <a:off x="8672763" y="1981200"/>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4" name="Rectangle 11"/>
            <p:cNvSpPr>
              <a:spLocks noChangeArrowheads="1"/>
            </p:cNvSpPr>
            <p:nvPr/>
          </p:nvSpPr>
          <p:spPr bwMode="auto">
            <a:xfrm>
              <a:off x="8582526" y="19812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5" name="Rectangle 13"/>
            <p:cNvSpPr>
              <a:spLocks noChangeArrowheads="1"/>
            </p:cNvSpPr>
            <p:nvPr/>
          </p:nvSpPr>
          <p:spPr bwMode="auto">
            <a:xfrm>
              <a:off x="6553200" y="2895600"/>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6" name="Rectangle 15"/>
            <p:cNvSpPr>
              <a:spLocks noChangeArrowheads="1"/>
            </p:cNvSpPr>
            <p:nvPr/>
          </p:nvSpPr>
          <p:spPr bwMode="auto">
            <a:xfrm>
              <a:off x="7882690" y="2424363"/>
              <a:ext cx="90237" cy="90237"/>
            </a:xfrm>
            <a:prstGeom prst="rect">
              <a:avLst/>
            </a:prstGeom>
            <a:solidFill>
              <a:srgbClr val="FF33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7" name="Rectangle 16"/>
            <p:cNvSpPr>
              <a:spLocks noChangeArrowheads="1"/>
            </p:cNvSpPr>
            <p:nvPr/>
          </p:nvSpPr>
          <p:spPr bwMode="auto">
            <a:xfrm>
              <a:off x="7972927" y="2424363"/>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8" name="Rectangle 17"/>
            <p:cNvSpPr>
              <a:spLocks noChangeArrowheads="1"/>
            </p:cNvSpPr>
            <p:nvPr/>
          </p:nvSpPr>
          <p:spPr bwMode="auto">
            <a:xfrm>
              <a:off x="8063163" y="2424363"/>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9" name="Rectangle 19"/>
            <p:cNvSpPr>
              <a:spLocks noChangeArrowheads="1"/>
            </p:cNvSpPr>
            <p:nvPr/>
          </p:nvSpPr>
          <p:spPr bwMode="auto">
            <a:xfrm>
              <a:off x="7148763" y="2424363"/>
              <a:ext cx="90237" cy="90237"/>
            </a:xfrm>
            <a:prstGeom prst="rect">
              <a:avLst/>
            </a:prstGeom>
            <a:solidFill>
              <a:srgbClr val="33CC33"/>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0" name="Rectangle 20"/>
            <p:cNvSpPr>
              <a:spLocks noChangeArrowheads="1"/>
            </p:cNvSpPr>
            <p:nvPr/>
          </p:nvSpPr>
          <p:spPr bwMode="auto">
            <a:xfrm>
              <a:off x="7239000" y="2424363"/>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1" name="Rectangle 23"/>
            <p:cNvSpPr>
              <a:spLocks noChangeArrowheads="1"/>
            </p:cNvSpPr>
            <p:nvPr/>
          </p:nvSpPr>
          <p:spPr bwMode="auto">
            <a:xfrm>
              <a:off x="8610600" y="2895600"/>
              <a:ext cx="90237" cy="90237"/>
            </a:xfrm>
            <a:prstGeom prst="rect">
              <a:avLst/>
            </a:prstGeom>
            <a:solidFill>
              <a:srgbClr val="3333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783164" y="5410201"/>
            <a:ext cx="3172946" cy="1326098"/>
          </a:xfrm>
          <a:prstGeom prst="rect">
            <a:avLst/>
          </a:prstGeom>
          <a:noFill/>
        </p:spPr>
      </p:pic>
      <p:sp>
        <p:nvSpPr>
          <p:cNvPr id="31" name="Right Arrow 30"/>
          <p:cNvSpPr/>
          <p:nvPr/>
        </p:nvSpPr>
        <p:spPr>
          <a:xfrm>
            <a:off x="4191000" y="2778124"/>
            <a:ext cx="990600" cy="1066800"/>
          </a:xfrm>
          <a:prstGeom prst="rightArrow">
            <a:avLst/>
          </a:prstGeom>
          <a:solidFill>
            <a:srgbClr val="6699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5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5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531">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5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2534" grpId="0" animBg="1"/>
      <p:bldP spid="22535" grpId="0" animBg="1"/>
      <p:bldP spid="22536" grpId="0" animBg="1"/>
      <p:bldP spid="22537" grpId="0" animBg="1"/>
      <p:bldP spid="22538" grpId="0" animBg="1"/>
      <p:bldP spid="22539" grpId="0" animBg="1"/>
      <p:bldP spid="22540" grpId="0" animBg="1"/>
      <p:bldP spid="22541" grpId="0" animBg="1"/>
      <p:bldP spid="22542" grpId="0" animBg="1"/>
      <p:bldP spid="22543" grpId="0" animBg="1"/>
      <p:bldP spid="22544"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Tree-Structured CSPs</a:t>
            </a:r>
          </a:p>
        </p:txBody>
      </p:sp>
      <p:sp>
        <p:nvSpPr>
          <p:cNvPr id="19459" name="Rectangle 3"/>
          <p:cNvSpPr>
            <a:spLocks noGrp="1" noChangeArrowheads="1"/>
          </p:cNvSpPr>
          <p:nvPr>
            <p:ph idx="1"/>
          </p:nvPr>
        </p:nvSpPr>
        <p:spPr>
          <a:xfrm>
            <a:off x="457200" y="1371600"/>
            <a:ext cx="11353800" cy="4953000"/>
          </a:xfrm>
        </p:spPr>
        <p:txBody>
          <a:bodyPr/>
          <a:lstStyle/>
          <a:p>
            <a:pPr eaLnBrk="1" hangingPunct="1">
              <a:lnSpc>
                <a:spcPct val="80000"/>
              </a:lnSpc>
            </a:pPr>
            <a:r>
              <a:rPr lang="en-US" sz="2400" dirty="0"/>
              <a:t>Claim 1: After backward pass, all root-to-leaf arcs are consistent</a:t>
            </a:r>
          </a:p>
          <a:p>
            <a:pPr eaLnBrk="1" hangingPunct="1">
              <a:lnSpc>
                <a:spcPct val="80000"/>
              </a:lnSpc>
            </a:pPr>
            <a:r>
              <a:rPr lang="en-US" sz="2400" dirty="0"/>
              <a:t>Proof: Each X</a:t>
            </a:r>
            <a:r>
              <a:rPr lang="en-US" sz="2400" dirty="0">
                <a:sym typeface="Symbol"/>
              </a:rPr>
              <a:t></a:t>
            </a:r>
            <a:r>
              <a:rPr lang="en-US" sz="2400" dirty="0"/>
              <a:t>Y was made consistent at one point and Y’s domain could not have been reduced thereafter (because Y’s children were processed before Y)</a:t>
            </a:r>
          </a:p>
          <a:p>
            <a:pPr lvl="2">
              <a:lnSpc>
                <a:spcPct val="80000"/>
              </a:lnSpc>
            </a:pPr>
            <a:endParaRPr lang="en-US" sz="16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Claim 2: If root-to-leaf arcs are consistent, forward assignment will not backtrack</a:t>
            </a:r>
          </a:p>
          <a:p>
            <a:pPr eaLnBrk="1" hangingPunct="1">
              <a:lnSpc>
                <a:spcPct val="80000"/>
              </a:lnSpc>
            </a:pPr>
            <a:r>
              <a:rPr lang="en-US" sz="2400" dirty="0"/>
              <a:t>Proof: Induction on position</a:t>
            </a:r>
          </a:p>
          <a:p>
            <a:pPr eaLnBrk="1" hangingPunct="1">
              <a:lnSpc>
                <a:spcPct val="80000"/>
              </a:lnSpc>
            </a:pPr>
            <a:endParaRPr lang="en-US" sz="2400" dirty="0"/>
          </a:p>
          <a:p>
            <a:pPr eaLnBrk="1" hangingPunct="1">
              <a:lnSpc>
                <a:spcPct val="80000"/>
              </a:lnSpc>
            </a:pPr>
            <a:r>
              <a:rPr lang="en-US" sz="2400" dirty="0"/>
              <a:t>Why doesn’t this algorithm work with cycles in the constraint graph?</a:t>
            </a:r>
          </a:p>
          <a:p>
            <a:pPr lvl="2">
              <a:lnSpc>
                <a:spcPct val="80000"/>
              </a:lnSpc>
            </a:pPr>
            <a:endParaRPr lang="en-US" sz="1600" dirty="0"/>
          </a:p>
          <a:p>
            <a:pPr eaLnBrk="1" hangingPunct="1">
              <a:lnSpc>
                <a:spcPct val="80000"/>
              </a:lnSpc>
            </a:pPr>
            <a:r>
              <a:rPr lang="en-US" sz="2400" dirty="0"/>
              <a:t>Note: we’ll see this basic idea again with </a:t>
            </a:r>
            <a:r>
              <a:rPr lang="en-US" sz="2400" dirty="0" err="1"/>
              <a:t>Bayes</a:t>
            </a:r>
            <a:r>
              <a:rPr lang="en-US" sz="2400" dirty="0"/>
              <a:t>’ nets</a:t>
            </a:r>
          </a:p>
        </p:txBody>
      </p:sp>
      <p:pic>
        <p:nvPicPr>
          <p:cNvPr id="19460" name="Picture 4"/>
          <p:cNvPicPr>
            <a:picLocks noChangeAspect="1" noChangeArrowheads="1"/>
          </p:cNvPicPr>
          <p:nvPr/>
        </p:nvPicPr>
        <p:blipFill>
          <a:blip r:embed="rId3" cstate="print"/>
          <a:srcRect/>
          <a:stretch>
            <a:fillRect/>
          </a:stretch>
        </p:blipFill>
        <p:spPr bwMode="auto">
          <a:xfrm>
            <a:off x="3200401" y="2743200"/>
            <a:ext cx="5758935" cy="1177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Structure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5279" y="1457290"/>
            <a:ext cx="9943655" cy="4895921"/>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Nearly Tree-Structured CSPs</a:t>
            </a:r>
          </a:p>
        </p:txBody>
      </p:sp>
      <p:sp>
        <p:nvSpPr>
          <p:cNvPr id="20483" name="Rectangle 3"/>
          <p:cNvSpPr>
            <a:spLocks noGrp="1" noChangeArrowheads="1"/>
          </p:cNvSpPr>
          <p:nvPr>
            <p:ph idx="1"/>
          </p:nvPr>
        </p:nvSpPr>
        <p:spPr>
          <a:xfrm>
            <a:off x="457200" y="4419600"/>
            <a:ext cx="11201400" cy="1981200"/>
          </a:xfrm>
        </p:spPr>
        <p:txBody>
          <a:bodyPr/>
          <a:lstStyle/>
          <a:p>
            <a:pPr eaLnBrk="1" hangingPunct="1">
              <a:lnSpc>
                <a:spcPct val="80000"/>
              </a:lnSpc>
            </a:pPr>
            <a:r>
              <a:rPr lang="en-US" sz="2800" dirty="0"/>
              <a:t>Conditioning: instantiate a variable, prune its neighbors' domains</a:t>
            </a:r>
          </a:p>
          <a:p>
            <a:pPr lvl="4">
              <a:lnSpc>
                <a:spcPct val="80000"/>
              </a:lnSpc>
            </a:pPr>
            <a:endParaRPr lang="en-US" sz="1600" dirty="0"/>
          </a:p>
          <a:p>
            <a:pPr eaLnBrk="1" hangingPunct="1">
              <a:lnSpc>
                <a:spcPct val="80000"/>
              </a:lnSpc>
            </a:pPr>
            <a:r>
              <a:rPr lang="en-US" sz="2800" dirty="0" err="1"/>
              <a:t>Cutset</a:t>
            </a:r>
            <a:r>
              <a:rPr lang="en-US" sz="2800" dirty="0"/>
              <a:t> conditioning: instantiate (in all ways) a set of variables such that the remaining constraint graph is a tree</a:t>
            </a:r>
          </a:p>
          <a:p>
            <a:pPr lvl="4">
              <a:lnSpc>
                <a:spcPct val="80000"/>
              </a:lnSpc>
            </a:pPr>
            <a:endParaRPr lang="en-US" sz="1600" dirty="0"/>
          </a:p>
          <a:p>
            <a:pPr eaLnBrk="1" hangingPunct="1">
              <a:lnSpc>
                <a:spcPct val="80000"/>
              </a:lnSpc>
            </a:pPr>
            <a:r>
              <a:rPr lang="en-US" sz="2800" dirty="0" err="1"/>
              <a:t>Cutset</a:t>
            </a:r>
            <a:r>
              <a:rPr lang="en-US" sz="2800" dirty="0"/>
              <a:t> size c gives runtime O( (d</a:t>
            </a:r>
            <a:r>
              <a:rPr lang="en-US" sz="2800" baseline="30000" dirty="0"/>
              <a:t>c</a:t>
            </a:r>
            <a:r>
              <a:rPr lang="en-US" sz="2800" dirty="0"/>
              <a:t>) (n-c) d</a:t>
            </a:r>
            <a:r>
              <a:rPr lang="en-US" sz="2800" baseline="30000" dirty="0"/>
              <a:t>2 </a:t>
            </a:r>
            <a:r>
              <a:rPr lang="en-US" sz="2800" dirty="0"/>
              <a:t>), very fast for small c</a:t>
            </a:r>
          </a:p>
          <a:p>
            <a:pPr eaLnBrk="1" hangingPunct="1">
              <a:lnSpc>
                <a:spcPct val="80000"/>
              </a:lnSpc>
            </a:pPr>
            <a:endParaRPr lang="en-US" sz="2800" dirty="0"/>
          </a:p>
        </p:txBody>
      </p:sp>
      <p:pic>
        <p:nvPicPr>
          <p:cNvPr id="20484" name="Picture 6"/>
          <p:cNvPicPr>
            <a:picLocks noChangeAspect="1" noChangeArrowheads="1"/>
          </p:cNvPicPr>
          <p:nvPr/>
        </p:nvPicPr>
        <p:blipFill>
          <a:blip r:embed="rId2" cstate="print"/>
          <a:srcRect/>
          <a:stretch>
            <a:fillRect/>
          </a:stretch>
        </p:blipFill>
        <p:spPr bwMode="auto">
          <a:xfrm>
            <a:off x="2643188" y="1371600"/>
            <a:ext cx="7034213" cy="27828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Cutset</a:t>
            </a:r>
            <a:r>
              <a:rPr lang="en-US" dirty="0"/>
              <a:t> Conditioning</a:t>
            </a:r>
          </a:p>
        </p:txBody>
      </p:sp>
      <p:grpSp>
        <p:nvGrpSpPr>
          <p:cNvPr id="10" name="Group 9"/>
          <p:cNvGrpSpPr/>
          <p:nvPr/>
        </p:nvGrpSpPr>
        <p:grpSpPr>
          <a:xfrm>
            <a:off x="6787661" y="1538198"/>
            <a:ext cx="1746739" cy="1128804"/>
            <a:chOff x="2677783" y="3378723"/>
            <a:chExt cx="3189617" cy="2061243"/>
          </a:xfrm>
        </p:grpSpPr>
        <p:pic>
          <p:nvPicPr>
            <p:cNvPr id="7" name="Picture 6"/>
            <p:cNvPicPr>
              <a:picLocks noChangeAspect="1" noChangeArrowheads="1"/>
            </p:cNvPicPr>
            <p:nvPr/>
          </p:nvPicPr>
          <p:blipFill>
            <a:blip r:embed="rId2" cstate="print"/>
            <a:srcRect l="153" t="932" r="54502" b="25000"/>
            <a:stretch>
              <a:fillRect/>
            </a:stretch>
          </p:blipFill>
          <p:spPr bwMode="auto">
            <a:xfrm>
              <a:off x="2677783" y="3378723"/>
              <a:ext cx="3189617" cy="2061243"/>
            </a:xfrm>
            <a:prstGeom prst="rect">
              <a:avLst/>
            </a:prstGeom>
            <a:noFill/>
            <a:ln w="9525">
              <a:noFill/>
              <a:miter lim="800000"/>
              <a:headEnd/>
              <a:tailEnd/>
            </a:ln>
          </p:spPr>
        </p:pic>
        <p:sp>
          <p:nvSpPr>
            <p:cNvPr id="8" name="Oval 7"/>
            <p:cNvSpPr/>
            <p:nvPr/>
          </p:nvSpPr>
          <p:spPr>
            <a:xfrm>
              <a:off x="3927232" y="4387360"/>
              <a:ext cx="457200" cy="4572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9" name="TextBox 8"/>
            <p:cNvSpPr txBox="1"/>
            <p:nvPr/>
          </p:nvSpPr>
          <p:spPr>
            <a:xfrm>
              <a:off x="3661437" y="4378700"/>
              <a:ext cx="1007111"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1" name="Group 10"/>
          <p:cNvGrpSpPr/>
          <p:nvPr/>
        </p:nvGrpSpPr>
        <p:grpSpPr>
          <a:xfrm>
            <a:off x="3970753" y="2983701"/>
            <a:ext cx="1744249" cy="1131100"/>
            <a:chOff x="2682328" y="3374530"/>
            <a:chExt cx="3185072" cy="2065436"/>
          </a:xfrm>
        </p:grpSpPr>
        <p:pic>
          <p:nvPicPr>
            <p:cNvPr id="12" name="Picture 11"/>
            <p:cNvPicPr>
              <a:picLocks noChangeAspect="1" noChangeArrowheads="1"/>
            </p:cNvPicPr>
            <p:nvPr/>
          </p:nvPicPr>
          <p:blipFill>
            <a:blip r:embed="rId2" cstate="print"/>
            <a:srcRect l="218" t="781" r="54502" b="25000"/>
            <a:stretch>
              <a:fillRect/>
            </a:stretch>
          </p:blipFill>
          <p:spPr bwMode="auto">
            <a:xfrm>
              <a:off x="2682328" y="3374530"/>
              <a:ext cx="3185072" cy="2065436"/>
            </a:xfrm>
            <a:prstGeom prst="rect">
              <a:avLst/>
            </a:prstGeom>
            <a:noFill/>
            <a:ln w="9525">
              <a:noFill/>
              <a:miter lim="800000"/>
              <a:headEnd/>
              <a:tailEnd/>
            </a:ln>
          </p:spPr>
        </p:pic>
        <p:sp>
          <p:nvSpPr>
            <p:cNvPr id="13" name="Oval 12"/>
            <p:cNvSpPr/>
            <p:nvPr/>
          </p:nvSpPr>
          <p:spPr>
            <a:xfrm>
              <a:off x="3927232" y="4387360"/>
              <a:ext cx="457200" cy="457200"/>
            </a:xfrm>
            <a:prstGeom prst="ellipse">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4" name="TextBox 13"/>
            <p:cNvSpPr txBox="1"/>
            <p:nvPr/>
          </p:nvSpPr>
          <p:spPr>
            <a:xfrm>
              <a:off x="3661437" y="4378700"/>
              <a:ext cx="1007111"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5" name="Group 14"/>
          <p:cNvGrpSpPr/>
          <p:nvPr/>
        </p:nvGrpSpPr>
        <p:grpSpPr>
          <a:xfrm>
            <a:off x="6791613" y="2981196"/>
            <a:ext cx="1742745" cy="1133605"/>
            <a:chOff x="2685074" y="3369956"/>
            <a:chExt cx="3182326" cy="2070010"/>
          </a:xfrm>
        </p:grpSpPr>
        <p:pic>
          <p:nvPicPr>
            <p:cNvPr id="16" name="Picture 15"/>
            <p:cNvPicPr>
              <a:picLocks noChangeAspect="1" noChangeArrowheads="1"/>
            </p:cNvPicPr>
            <p:nvPr/>
          </p:nvPicPr>
          <p:blipFill>
            <a:blip r:embed="rId2" cstate="print"/>
            <a:srcRect l="257" t="616" r="54502" b="25000"/>
            <a:stretch>
              <a:fillRect/>
            </a:stretch>
          </p:blipFill>
          <p:spPr bwMode="auto">
            <a:xfrm>
              <a:off x="2685074" y="3369956"/>
              <a:ext cx="3182326" cy="2070010"/>
            </a:xfrm>
            <a:prstGeom prst="rect">
              <a:avLst/>
            </a:prstGeom>
            <a:noFill/>
            <a:ln w="9525">
              <a:noFill/>
              <a:miter lim="800000"/>
              <a:headEnd/>
              <a:tailEnd/>
            </a:ln>
          </p:spPr>
        </p:pic>
        <p:sp>
          <p:nvSpPr>
            <p:cNvPr id="17" name="Oval 16"/>
            <p:cNvSpPr/>
            <p:nvPr/>
          </p:nvSpPr>
          <p:spPr>
            <a:xfrm>
              <a:off x="3927232" y="4387360"/>
              <a:ext cx="457200" cy="457200"/>
            </a:xfrm>
            <a:prstGeom prst="ellipse">
              <a:avLst/>
            </a:prstGeom>
            <a:solidFill>
              <a:srgbClr val="FF99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8" name="TextBox 17"/>
            <p:cNvSpPr txBox="1"/>
            <p:nvPr/>
          </p:nvSpPr>
          <p:spPr>
            <a:xfrm>
              <a:off x="3661437" y="4378700"/>
              <a:ext cx="1007112"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grpSp>
        <p:nvGrpSpPr>
          <p:cNvPr id="19" name="Group 18"/>
          <p:cNvGrpSpPr/>
          <p:nvPr/>
        </p:nvGrpSpPr>
        <p:grpSpPr>
          <a:xfrm>
            <a:off x="9612474" y="2983701"/>
            <a:ext cx="1741327" cy="1131100"/>
            <a:chOff x="2687663" y="3374530"/>
            <a:chExt cx="3179737" cy="2065436"/>
          </a:xfrm>
        </p:grpSpPr>
        <p:pic>
          <p:nvPicPr>
            <p:cNvPr id="20" name="Picture 19"/>
            <p:cNvPicPr>
              <a:picLocks noChangeAspect="1" noChangeArrowheads="1"/>
            </p:cNvPicPr>
            <p:nvPr/>
          </p:nvPicPr>
          <p:blipFill>
            <a:blip r:embed="rId2" cstate="print"/>
            <a:srcRect l="294" t="781" r="54502" b="25000"/>
            <a:stretch>
              <a:fillRect/>
            </a:stretch>
          </p:blipFill>
          <p:spPr bwMode="auto">
            <a:xfrm>
              <a:off x="2687663" y="3374530"/>
              <a:ext cx="3179737" cy="2065436"/>
            </a:xfrm>
            <a:prstGeom prst="rect">
              <a:avLst/>
            </a:prstGeom>
            <a:noFill/>
            <a:ln w="9525">
              <a:noFill/>
              <a:miter lim="800000"/>
              <a:headEnd/>
              <a:tailEnd/>
            </a:ln>
          </p:spPr>
        </p:pic>
        <p:sp>
          <p:nvSpPr>
            <p:cNvPr id="21" name="Oval 20"/>
            <p:cNvSpPr/>
            <p:nvPr/>
          </p:nvSpPr>
          <p:spPr>
            <a:xfrm>
              <a:off x="3927232" y="4387360"/>
              <a:ext cx="457200" cy="45720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2" name="TextBox 21"/>
            <p:cNvSpPr txBox="1"/>
            <p:nvPr/>
          </p:nvSpPr>
          <p:spPr>
            <a:xfrm>
              <a:off x="3661438" y="4378700"/>
              <a:ext cx="1007110" cy="47771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grpSp>
      <p:pic>
        <p:nvPicPr>
          <p:cNvPr id="24" name="Picture 6"/>
          <p:cNvPicPr>
            <a:picLocks noChangeAspect="1" noChangeArrowheads="1"/>
          </p:cNvPicPr>
          <p:nvPr/>
        </p:nvPicPr>
        <p:blipFill>
          <a:blip r:embed="rId2" cstate="print"/>
          <a:srcRect l="55169" t="1345" b="24863"/>
          <a:stretch>
            <a:fillRect/>
          </a:stretch>
        </p:blipFill>
        <p:spPr bwMode="auto">
          <a:xfrm>
            <a:off x="3918141" y="4744860"/>
            <a:ext cx="1720616" cy="1122541"/>
          </a:xfrm>
          <a:prstGeom prst="rect">
            <a:avLst/>
          </a:prstGeom>
          <a:noFill/>
          <a:ln w="9525">
            <a:noFill/>
            <a:miter lim="800000"/>
            <a:headEnd/>
            <a:tailEnd/>
          </a:ln>
        </p:spPr>
      </p:pic>
      <p:pic>
        <p:nvPicPr>
          <p:cNvPr id="25" name="Picture 6"/>
          <p:cNvPicPr>
            <a:picLocks noChangeAspect="1" noChangeArrowheads="1"/>
          </p:cNvPicPr>
          <p:nvPr/>
        </p:nvPicPr>
        <p:blipFill>
          <a:blip r:embed="rId2" cstate="print"/>
          <a:srcRect l="55245" t="686" b="24863"/>
          <a:stretch>
            <a:fillRect/>
          </a:stretch>
        </p:blipFill>
        <p:spPr bwMode="auto">
          <a:xfrm>
            <a:off x="6816664" y="4734837"/>
            <a:ext cx="1717693" cy="1132563"/>
          </a:xfrm>
          <a:prstGeom prst="rect">
            <a:avLst/>
          </a:prstGeom>
          <a:noFill/>
          <a:ln w="9525">
            <a:noFill/>
            <a:miter lim="800000"/>
            <a:headEnd/>
            <a:tailEnd/>
          </a:ln>
        </p:spPr>
      </p:pic>
      <p:pic>
        <p:nvPicPr>
          <p:cNvPr id="27" name="Picture 6"/>
          <p:cNvPicPr>
            <a:picLocks noChangeAspect="1" noChangeArrowheads="1"/>
          </p:cNvPicPr>
          <p:nvPr/>
        </p:nvPicPr>
        <p:blipFill>
          <a:blip r:embed="rId2" cstate="print"/>
          <a:srcRect l="55123" t="1016" b="24863"/>
          <a:stretch>
            <a:fillRect/>
          </a:stretch>
        </p:blipFill>
        <p:spPr bwMode="auto">
          <a:xfrm>
            <a:off x="9612473" y="4739850"/>
            <a:ext cx="1722379" cy="1127551"/>
          </a:xfrm>
          <a:prstGeom prst="rect">
            <a:avLst/>
          </a:prstGeom>
          <a:noFill/>
          <a:ln w="9525">
            <a:noFill/>
            <a:miter lim="800000"/>
            <a:headEnd/>
            <a:tailEnd/>
          </a:ln>
        </p:spPr>
      </p:pic>
      <p:cxnSp>
        <p:nvCxnSpPr>
          <p:cNvPr id="29" name="Straight Arrow Connector 28"/>
          <p:cNvCxnSpPr/>
          <p:nvPr/>
        </p:nvCxnSpPr>
        <p:spPr>
          <a:xfrm flipH="1">
            <a:off x="5410157" y="2438400"/>
            <a:ext cx="137160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686757" y="2362201"/>
            <a:ext cx="1371600" cy="505327"/>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619957" y="24384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762000" y="2743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Instantiate the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cutset</a:t>
            </a: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 (all possible ways)</a:t>
            </a:r>
          </a:p>
        </p:txBody>
      </p:sp>
      <p:sp>
        <p:nvSpPr>
          <p:cNvPr id="41" name="Rounded Rectangle 40"/>
          <p:cNvSpPr/>
          <p:nvPr/>
        </p:nvSpPr>
        <p:spPr>
          <a:xfrm>
            <a:off x="762000" y="3886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Compute residual CSP for each assignment</a:t>
            </a:r>
          </a:p>
        </p:txBody>
      </p:sp>
      <p:sp>
        <p:nvSpPr>
          <p:cNvPr id="42" name="Rounded Rectangle 41"/>
          <p:cNvSpPr/>
          <p:nvPr/>
        </p:nvSpPr>
        <p:spPr>
          <a:xfrm>
            <a:off x="762000" y="5029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Solve the residual CSPs (tree structured)</a:t>
            </a:r>
          </a:p>
        </p:txBody>
      </p:sp>
      <p:sp>
        <p:nvSpPr>
          <p:cNvPr id="43" name="Rounded Rectangle 42"/>
          <p:cNvSpPr/>
          <p:nvPr/>
        </p:nvSpPr>
        <p:spPr>
          <a:xfrm>
            <a:off x="762000" y="1600200"/>
            <a:ext cx="24384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Choose a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cutset</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cxnSp>
        <p:nvCxnSpPr>
          <p:cNvPr id="45" name="Straight Arrow Connector 44"/>
          <p:cNvCxnSpPr/>
          <p:nvPr/>
        </p:nvCxnSpPr>
        <p:spPr>
          <a:xfrm>
            <a:off x="48006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6200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39400" y="4038600"/>
            <a:ext cx="0" cy="4572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Cutset</a:t>
            </a:r>
            <a:r>
              <a:rPr lang="en-US" dirty="0"/>
              <a:t> Quiz</a:t>
            </a:r>
          </a:p>
        </p:txBody>
      </p:sp>
      <p:sp>
        <p:nvSpPr>
          <p:cNvPr id="3" name="Content Placeholder 2"/>
          <p:cNvSpPr>
            <a:spLocks noGrp="1"/>
          </p:cNvSpPr>
          <p:nvPr>
            <p:ph idx="1"/>
          </p:nvPr>
        </p:nvSpPr>
        <p:spPr/>
        <p:txBody>
          <a:bodyPr/>
          <a:lstStyle/>
          <a:p>
            <a:r>
              <a:rPr lang="en-US" dirty="0"/>
              <a:t>Find the smallest </a:t>
            </a:r>
            <a:r>
              <a:rPr lang="en-US" dirty="0" err="1"/>
              <a:t>cutset</a:t>
            </a:r>
            <a:r>
              <a:rPr lang="en-US" dirty="0"/>
              <a:t> for the graph below.</a:t>
            </a:r>
          </a:p>
        </p:txBody>
      </p:sp>
      <p:pic>
        <p:nvPicPr>
          <p:cNvPr id="5" name="Picture 4" descr="cutset-qui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362200"/>
            <a:ext cx="5588000" cy="3352800"/>
          </a:xfrm>
          <a:prstGeom prst="rect">
            <a:avLst/>
          </a:prstGeom>
        </p:spPr>
      </p:pic>
    </p:spTree>
    <p:extLst>
      <p:ext uri="{BB962C8B-B14F-4D97-AF65-F5344CB8AC3E}">
        <p14:creationId xmlns:p14="http://schemas.microsoft.com/office/powerpoint/2010/main" val="160182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3716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1507" name="Title 1"/>
          <p:cNvSpPr>
            <a:spLocks noGrp="1"/>
          </p:cNvSpPr>
          <p:nvPr>
            <p:ph type="title"/>
          </p:nvPr>
        </p:nvSpPr>
        <p:spPr/>
        <p:txBody>
          <a:bodyPr/>
          <a:lstStyle/>
          <a:p>
            <a:r>
              <a:rPr lang="en-US" dirty="0"/>
              <a:t>Tree Decomposition*</a:t>
            </a:r>
          </a:p>
        </p:txBody>
      </p:sp>
      <p:pic>
        <p:nvPicPr>
          <p:cNvPr id="21509" name="Picture 4"/>
          <p:cNvPicPr>
            <a:picLocks noChangeAspect="1" noChangeArrowheads="1"/>
          </p:cNvPicPr>
          <p:nvPr/>
        </p:nvPicPr>
        <p:blipFill>
          <a:blip r:embed="rId3" cstate="print"/>
          <a:srcRect l="585" t="953" b="24023"/>
          <a:stretch>
            <a:fillRect/>
          </a:stretch>
        </p:blipFill>
        <p:spPr bwMode="auto">
          <a:xfrm>
            <a:off x="8554916" y="1248509"/>
            <a:ext cx="3484685" cy="2307492"/>
          </a:xfrm>
          <a:prstGeom prst="rect">
            <a:avLst/>
          </a:prstGeom>
          <a:noFill/>
          <a:ln w="9525">
            <a:noFill/>
            <a:miter lim="800000"/>
            <a:headEnd/>
            <a:tailEnd/>
          </a:ln>
        </p:spPr>
      </p:pic>
      <p:sp>
        <p:nvSpPr>
          <p:cNvPr id="6" name="Content Placeholder 2"/>
          <p:cNvSpPr txBox="1">
            <a:spLocks/>
          </p:cNvSpPr>
          <p:nvPr/>
        </p:nvSpPr>
        <p:spPr bwMode="auto">
          <a:xfrm>
            <a:off x="381000" y="1295400"/>
            <a:ext cx="7924800" cy="2743200"/>
          </a:xfrm>
          <a:prstGeom prst="rect">
            <a:avLst/>
          </a:prstGeom>
          <a:noFill/>
          <a:ln w="9525">
            <a:noFill/>
            <a:miter lim="800000"/>
            <a:headEnd/>
            <a:tailEnd/>
          </a:ln>
        </p:spPr>
        <p:txBody>
          <a:bodyPr lIns="91436" tIns="45718" rIns="91436" bIns="45718"/>
          <a:lstStyle/>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Idea: create a tree-structured graph of mega-variables</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Each mega-variable encodes part of the original CSP</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r>
              <a:rPr kumimoji="0" lang="en-US" sz="2000" b="0" i="0" u="none" strike="noStrike" kern="0" cap="none" spc="0" normalizeH="0" baseline="0" noProof="0" dirty="0" err="1">
                <a:ln>
                  <a:noFill/>
                </a:ln>
                <a:solidFill>
                  <a:srgbClr val="333399"/>
                </a:solidFill>
                <a:effectLst/>
                <a:uLnTx/>
                <a:uFillTx/>
                <a:latin typeface="Calibri" pitchFamily="34" charset="0"/>
                <a:ea typeface="+mn-ea"/>
                <a:cs typeface="+mn-cs"/>
              </a:rPr>
              <a:t>Subproblems</a:t>
            </a:r>
            <a:r>
              <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rPr>
              <a:t> overlap to ensure consistent solutions</a:t>
            </a:r>
          </a:p>
          <a:p>
            <a:pPr marL="342882" marR="0" lvl="0" indent="-342882" algn="l" defTabSz="914400" rtl="0" eaLnBrk="0" fontAlgn="base" latinLnBrk="0" hangingPunct="0">
              <a:lnSpc>
                <a:spcPct val="100000"/>
              </a:lnSpc>
              <a:spcBef>
                <a:spcPct val="20000"/>
              </a:spcBef>
              <a:spcAft>
                <a:spcPct val="0"/>
              </a:spcAft>
              <a:buClr>
                <a:srgbClr val="333399"/>
              </a:buClr>
              <a:buSzTx/>
              <a:buFont typeface="Wingdings" pitchFamily="2" charset="2"/>
              <a:buChar char="§"/>
              <a:tabLst/>
              <a:defRPr/>
            </a:pPr>
            <a:endParaRPr kumimoji="0" lang="en-US" sz="2000" b="0" i="0" u="none" strike="noStrike" kern="0" cap="none" spc="0" normalizeH="0" baseline="0" noProof="0" dirty="0">
              <a:ln>
                <a:noFill/>
              </a:ln>
              <a:solidFill>
                <a:srgbClr val="333399"/>
              </a:solidFill>
              <a:effectLst/>
              <a:uLnTx/>
              <a:uFillTx/>
              <a:latin typeface="Calibri" pitchFamily="34" charset="0"/>
              <a:ea typeface="+mn-ea"/>
              <a:cs typeface="+mn-cs"/>
            </a:endParaRPr>
          </a:p>
        </p:txBody>
      </p:sp>
      <p:cxnSp>
        <p:nvCxnSpPr>
          <p:cNvPr id="34" name="Straight Connector 33"/>
          <p:cNvCxnSpPr>
            <a:stCxn id="26" idx="3"/>
            <a:endCxn id="91" idx="1"/>
          </p:cNvCxnSpPr>
          <p:nvPr/>
        </p:nvCxnSpPr>
        <p:spPr>
          <a:xfrm>
            <a:off x="30480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a:spLocks noChangeArrowheads="1"/>
          </p:cNvSpPr>
          <p:nvPr/>
        </p:nvSpPr>
        <p:spPr bwMode="auto">
          <a:xfrm>
            <a:off x="19812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Arial" charset="0"/>
                <a:ea typeface="+mn-ea"/>
                <a:cs typeface="+mn-cs"/>
              </a:rPr>
              <a:t>M1</a:t>
            </a:r>
          </a:p>
        </p:txBody>
      </p:sp>
      <p:sp>
        <p:nvSpPr>
          <p:cNvPr id="60" name="TextBox 59"/>
          <p:cNvSpPr txBox="1">
            <a:spLocks noChangeArrowheads="1"/>
          </p:cNvSpPr>
          <p:nvPr/>
        </p:nvSpPr>
        <p:spPr bwMode="auto">
          <a:xfrm>
            <a:off x="40386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FF"/>
                </a:solidFill>
                <a:effectLst/>
                <a:uLnTx/>
                <a:uFillTx/>
                <a:latin typeface="Arial" charset="0"/>
                <a:ea typeface="+mn-ea"/>
                <a:cs typeface="+mn-cs"/>
              </a:rPr>
              <a:t>M2</a:t>
            </a:r>
          </a:p>
        </p:txBody>
      </p:sp>
      <p:sp>
        <p:nvSpPr>
          <p:cNvPr id="61" name="TextBox 60"/>
          <p:cNvSpPr txBox="1">
            <a:spLocks noChangeArrowheads="1"/>
          </p:cNvSpPr>
          <p:nvPr/>
        </p:nvSpPr>
        <p:spPr bwMode="auto">
          <a:xfrm>
            <a:off x="60960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M3</a:t>
            </a:r>
          </a:p>
        </p:txBody>
      </p:sp>
      <p:sp>
        <p:nvSpPr>
          <p:cNvPr id="62" name="TextBox 61"/>
          <p:cNvSpPr txBox="1">
            <a:spLocks noChangeArrowheads="1"/>
          </p:cNvSpPr>
          <p:nvPr/>
        </p:nvSpPr>
        <p:spPr bwMode="auto">
          <a:xfrm>
            <a:off x="8153400" y="2971801"/>
            <a:ext cx="609600" cy="3693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M4</a:t>
            </a:r>
          </a:p>
        </p:txBody>
      </p:sp>
      <p:sp>
        <p:nvSpPr>
          <p:cNvPr id="64" name="TextBox 63"/>
          <p:cNvSpPr txBox="1">
            <a:spLocks noChangeArrowheads="1"/>
          </p:cNvSpPr>
          <p:nvPr/>
        </p:nvSpPr>
        <p:spPr bwMode="auto">
          <a:xfrm>
            <a:off x="990600" y="5357814"/>
            <a:ext cx="4495800" cy="7848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{(WA=</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r,SA</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g,NT</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=b),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(WA=</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b,SA</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C00000"/>
                </a:solidFill>
                <a:effectLst/>
                <a:uLnTx/>
                <a:uFillTx/>
                <a:latin typeface="Arial" charset="0"/>
                <a:ea typeface="+mn-ea"/>
                <a:cs typeface="+mn-cs"/>
              </a:rPr>
              <a:t>r,NT</a:t>
            </a:r>
            <a:r>
              <a:rPr kumimoji="0" lang="en-US" sz="1500" b="0" i="0" u="none" strike="noStrike" kern="1200" cap="none" spc="0" normalizeH="0" baseline="0" noProof="0" dirty="0">
                <a:ln>
                  <a:noFill/>
                </a:ln>
                <a:solidFill>
                  <a:srgbClr val="C00000"/>
                </a:solidFill>
                <a:effectLst/>
                <a:uLnTx/>
                <a:uFillTx/>
                <a:latin typeface="Arial" charset="0"/>
                <a:ea typeface="+mn-ea"/>
                <a:cs typeface="+mn-cs"/>
              </a:rPr>
              <a:t>=g),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C00000"/>
                </a:solidFill>
                <a:effectLst/>
                <a:uLnTx/>
                <a:uFillTx/>
                <a:latin typeface="Arial" charset="0"/>
                <a:ea typeface="+mn-ea"/>
                <a:cs typeface="+mn-cs"/>
              </a:rPr>
              <a:t>          …}</a:t>
            </a:r>
          </a:p>
        </p:txBody>
      </p:sp>
      <p:sp>
        <p:nvSpPr>
          <p:cNvPr id="66" name="TextBox 65"/>
          <p:cNvSpPr txBox="1">
            <a:spLocks noChangeArrowheads="1"/>
          </p:cNvSpPr>
          <p:nvPr/>
        </p:nvSpPr>
        <p:spPr bwMode="auto">
          <a:xfrm>
            <a:off x="3048000" y="5357814"/>
            <a:ext cx="3124200" cy="784828"/>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{(NT=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r,SA</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(NT=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b,SA</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5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500" b="0" i="0" u="none" strike="noStrike" kern="1200" cap="none" spc="0" normalizeH="0" baseline="0" noProof="0" dirty="0">
                <a:ln>
                  <a:noFill/>
                </a:ln>
                <a:solidFill>
                  <a:srgbClr val="3333FF"/>
                </a:solidFill>
                <a:effectLst/>
                <a:uLnTx/>
                <a:uFillTx/>
                <a:latin typeface="Arial" charset="0"/>
                <a:ea typeface="+mn-ea"/>
                <a:cs typeface="+mn-cs"/>
              </a:rPr>
              <a:t>=r),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3333FF"/>
                </a:solidFill>
                <a:effectLst/>
                <a:uLnTx/>
                <a:uFillTx/>
                <a:latin typeface="Arial" charset="0"/>
                <a:ea typeface="+mn-ea"/>
                <a:cs typeface="+mn-cs"/>
              </a:rPr>
              <a:t>          …}</a:t>
            </a:r>
          </a:p>
        </p:txBody>
      </p:sp>
      <p:sp>
        <p:nvSpPr>
          <p:cNvPr id="67" name="TextBox 66"/>
          <p:cNvSpPr txBox="1">
            <a:spLocks noChangeArrowheads="1"/>
          </p:cNvSpPr>
          <p:nvPr/>
        </p:nvSpPr>
        <p:spPr bwMode="auto">
          <a:xfrm>
            <a:off x="5715000" y="5410200"/>
            <a:ext cx="6096000" cy="584773"/>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Arial" charset="0"/>
                <a:ea typeface="+mn-ea"/>
                <a:cs typeface="+mn-cs"/>
              </a:rPr>
              <a:t>Agree: </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600" b="0" i="0" u="none" strike="noStrike" kern="1200" cap="none" spc="0" normalizeH="0" baseline="0" noProof="0" dirty="0">
                <a:ln>
                  <a:noFill/>
                </a:ln>
                <a:solidFill>
                  <a:srgbClr val="C00000"/>
                </a:solidFill>
                <a:effectLst/>
                <a:uLnTx/>
                <a:uFillTx/>
                <a:latin typeface="Arial" charset="0"/>
                <a:ea typeface="+mn-ea"/>
                <a:cs typeface="+mn-cs"/>
              </a:rPr>
              <a:t>M1</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600" b="0" i="0" u="none" strike="noStrike" kern="1200" cap="none" spc="0" normalizeH="0" baseline="0" noProof="0" dirty="0">
                <a:ln>
                  <a:noFill/>
                </a:ln>
                <a:solidFill>
                  <a:srgbClr val="3333FF"/>
                </a:solidFill>
                <a:effectLst/>
                <a:uLnTx/>
                <a:uFillTx/>
                <a:latin typeface="Arial" charset="0"/>
                <a:ea typeface="+mn-ea"/>
                <a:cs typeface="+mn-cs"/>
              </a:rPr>
              <a:t>M2</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6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        </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(WA=</a:t>
            </a:r>
            <a:r>
              <a:rPr kumimoji="0" lang="en-US" sz="1200" b="0" i="0" u="none" strike="noStrike" kern="1200" cap="none" spc="0" normalizeH="0" baseline="0" noProof="0" dirty="0" err="1">
                <a:ln>
                  <a:noFill/>
                </a:ln>
                <a:solidFill>
                  <a:srgbClr val="C00000"/>
                </a:solidFill>
                <a:effectLst/>
                <a:uLnTx/>
                <a:uFillTx/>
                <a:latin typeface="Arial" charset="0"/>
                <a:ea typeface="+mn-ea"/>
                <a:cs typeface="+mn-cs"/>
              </a:rPr>
              <a:t>g,SA</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a:t>
            </a:r>
            <a:r>
              <a:rPr kumimoji="0" lang="en-US" sz="1200" b="0" i="0" u="none" strike="noStrike" kern="1200" cap="none" spc="0" normalizeH="0" baseline="0" noProof="0" dirty="0" err="1">
                <a:ln>
                  <a:noFill/>
                </a:ln>
                <a:solidFill>
                  <a:srgbClr val="C00000"/>
                </a:solidFill>
                <a:effectLst/>
                <a:uLnTx/>
                <a:uFillTx/>
                <a:latin typeface="Arial" charset="0"/>
                <a:ea typeface="+mn-ea"/>
                <a:cs typeface="+mn-cs"/>
              </a:rPr>
              <a:t>g,NT</a:t>
            </a:r>
            <a:r>
              <a:rPr kumimoji="0" lang="en-US" sz="1200" b="0" i="0" u="none" strike="noStrike" kern="1200" cap="none" spc="0" normalizeH="0" baseline="0" noProof="0" dirty="0">
                <a:ln>
                  <a:noFill/>
                </a:ln>
                <a:solidFill>
                  <a:srgbClr val="C00000"/>
                </a:solidFill>
                <a:effectLst/>
                <a:uLnTx/>
                <a:uFillTx/>
                <a:latin typeface="Arial" charset="0"/>
                <a:ea typeface="+mn-ea"/>
                <a:cs typeface="+mn-cs"/>
              </a:rPr>
              <a:t>=g)</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(NT=</a:t>
            </a:r>
            <a:r>
              <a:rPr kumimoji="0" lang="en-US" sz="1200" b="0" i="0" u="none" strike="noStrike" kern="1200" cap="none" spc="0" normalizeH="0" baseline="0" noProof="0" dirty="0" err="1">
                <a:ln>
                  <a:noFill/>
                </a:ln>
                <a:solidFill>
                  <a:srgbClr val="3333FF"/>
                </a:solidFill>
                <a:effectLst/>
                <a:uLnTx/>
                <a:uFillTx/>
                <a:latin typeface="Arial" charset="0"/>
                <a:ea typeface="+mn-ea"/>
                <a:cs typeface="+mn-cs"/>
              </a:rPr>
              <a:t>g,SA</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a:t>
            </a:r>
            <a:r>
              <a:rPr kumimoji="0" lang="en-US" sz="1200" b="0" i="0" u="none" strike="noStrike" kern="1200" cap="none" spc="0" normalizeH="0" baseline="0" noProof="0" dirty="0" err="1">
                <a:ln>
                  <a:noFill/>
                </a:ln>
                <a:solidFill>
                  <a:srgbClr val="3333FF"/>
                </a:solidFill>
                <a:effectLst/>
                <a:uLnTx/>
                <a:uFillTx/>
                <a:latin typeface="Arial" charset="0"/>
                <a:ea typeface="+mn-ea"/>
                <a:cs typeface="+mn-cs"/>
              </a:rPr>
              <a:t>g,Q</a:t>
            </a:r>
            <a:r>
              <a:rPr kumimoji="0" lang="en-US" sz="1200" b="0" i="0" u="none" strike="noStrike" kern="1200" cap="none" spc="0" normalizeH="0" baseline="0" noProof="0" dirty="0">
                <a:ln>
                  <a:noFill/>
                </a:ln>
                <a:solidFill>
                  <a:srgbClr val="3333FF"/>
                </a:solidFill>
                <a:effectLst/>
                <a:uLnTx/>
                <a:uFillTx/>
                <a:latin typeface="Arial" charset="0"/>
                <a:ea typeface="+mn-ea"/>
                <a:cs typeface="+mn-cs"/>
              </a:rPr>
              <a:t>=g)</a:t>
            </a:r>
            <a:r>
              <a:rPr kumimoji="0" lang="en-US" sz="16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73" name="TextBox 72"/>
          <p:cNvSpPr txBox="1">
            <a:spLocks noChangeArrowheads="1"/>
          </p:cNvSpPr>
          <p:nvPr/>
        </p:nvSpPr>
        <p:spPr bwMode="auto">
          <a:xfrm rot="5400000">
            <a:off x="21574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7030A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7030A0"/>
              </a:solidFill>
              <a:effectLst/>
              <a:uLnTx/>
              <a:uFillTx/>
              <a:latin typeface="Arial" charset="0"/>
              <a:ea typeface="+mn-ea"/>
              <a:cs typeface="+mn-cs"/>
            </a:endParaRPr>
          </a:p>
        </p:txBody>
      </p:sp>
      <p:grpSp>
        <p:nvGrpSpPr>
          <p:cNvPr id="2" name="Group 139"/>
          <p:cNvGrpSpPr>
            <a:grpSpLocks/>
          </p:cNvGrpSpPr>
          <p:nvPr/>
        </p:nvGrpSpPr>
        <p:grpSpPr bwMode="auto">
          <a:xfrm>
            <a:off x="1447800" y="3500437"/>
            <a:ext cx="1600200" cy="1452563"/>
            <a:chOff x="685800" y="3653136"/>
            <a:chExt cx="1600200" cy="1452265"/>
          </a:xfrm>
        </p:grpSpPr>
        <p:sp>
          <p:nvSpPr>
            <p:cNvPr id="7" name="Oval 6"/>
            <p:cNvSpPr/>
            <p:nvPr/>
          </p:nvSpPr>
          <p:spPr>
            <a:xfrm>
              <a:off x="16002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NT</a:t>
              </a:r>
            </a:p>
          </p:txBody>
        </p:sp>
        <p:sp>
          <p:nvSpPr>
            <p:cNvPr id="8" name="Oval 7"/>
            <p:cNvSpPr/>
            <p:nvPr/>
          </p:nvSpPr>
          <p:spPr>
            <a:xfrm>
              <a:off x="1143000" y="4495926"/>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0" name="Straight Connector 9"/>
            <p:cNvCxnSpPr>
              <a:stCxn id="8" idx="7"/>
              <a:endCxn id="7" idx="4"/>
            </p:cNvCxnSpPr>
            <p:nvPr/>
          </p:nvCxnSpPr>
          <p:spPr>
            <a:xfrm rot="5400000" flipH="1" flipV="1">
              <a:off x="16637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61" name="TextBox 45"/>
            <p:cNvSpPr txBox="1">
              <a:spLocks noChangeArrowheads="1"/>
            </p:cNvSpPr>
            <p:nvPr/>
          </p:nvSpPr>
          <p:spPr bwMode="auto">
            <a:xfrm>
              <a:off x="1295400" y="36531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Oval 73"/>
            <p:cNvSpPr/>
            <p:nvPr/>
          </p:nvSpPr>
          <p:spPr>
            <a:xfrm>
              <a:off x="6858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WA</a:t>
              </a:r>
            </a:p>
          </p:txBody>
        </p:sp>
        <p:cxnSp>
          <p:nvCxnSpPr>
            <p:cNvPr id="75" name="Straight Connector 74"/>
            <p:cNvCxnSpPr>
              <a:stCxn id="74" idx="4"/>
              <a:endCxn id="8" idx="1"/>
            </p:cNvCxnSpPr>
            <p:nvPr/>
          </p:nvCxnSpPr>
          <p:spPr>
            <a:xfrm rot="16200000" flipH="1">
              <a:off x="9906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4" idx="6"/>
              <a:endCxn id="7" idx="2"/>
            </p:cNvCxnSpPr>
            <p:nvPr/>
          </p:nvCxnSpPr>
          <p:spPr>
            <a:xfrm flipV="1">
              <a:off x="1295400" y="4038819"/>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65" name="TextBox 88"/>
            <p:cNvSpPr txBox="1">
              <a:spLocks noChangeArrowheads="1"/>
            </p:cNvSpPr>
            <p:nvPr/>
          </p:nvSpPr>
          <p:spPr bwMode="auto">
            <a:xfrm>
              <a:off x="762000" y="42627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66" name="TextBox 89"/>
            <p:cNvSpPr txBox="1">
              <a:spLocks noChangeArrowheads="1"/>
            </p:cNvSpPr>
            <p:nvPr/>
          </p:nvSpPr>
          <p:spPr bwMode="auto">
            <a:xfrm>
              <a:off x="1752600" y="4267201"/>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91" name="Rounded Rectangle 90"/>
          <p:cNvSpPr/>
          <p:nvPr/>
        </p:nvSpPr>
        <p:spPr>
          <a:xfrm>
            <a:off x="34290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 name="Group 140"/>
          <p:cNvGrpSpPr>
            <a:grpSpLocks/>
          </p:cNvGrpSpPr>
          <p:nvPr/>
        </p:nvGrpSpPr>
        <p:grpSpPr bwMode="auto">
          <a:xfrm>
            <a:off x="3505200" y="3500437"/>
            <a:ext cx="1600200" cy="1452563"/>
            <a:chOff x="2743200" y="3653137"/>
            <a:chExt cx="1600200" cy="1452265"/>
          </a:xfrm>
        </p:grpSpPr>
        <p:sp>
          <p:nvSpPr>
            <p:cNvPr id="92" name="Oval 91"/>
            <p:cNvSpPr/>
            <p:nvPr/>
          </p:nvSpPr>
          <p:spPr>
            <a:xfrm>
              <a:off x="3657600" y="3734082"/>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Q</a:t>
              </a:r>
            </a:p>
          </p:txBody>
        </p:sp>
        <p:sp>
          <p:nvSpPr>
            <p:cNvPr id="93" name="Oval 92"/>
            <p:cNvSpPr/>
            <p:nvPr/>
          </p:nvSpPr>
          <p:spPr>
            <a:xfrm>
              <a:off x="3200400" y="4495927"/>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94" name="Straight Connector 93"/>
            <p:cNvCxnSpPr>
              <a:stCxn id="93" idx="7"/>
              <a:endCxn id="92" idx="4"/>
            </p:cNvCxnSpPr>
            <p:nvPr/>
          </p:nvCxnSpPr>
          <p:spPr>
            <a:xfrm rot="5400000" flipH="1" flipV="1">
              <a:off x="3721125" y="4343533"/>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52" name="TextBox 94"/>
            <p:cNvSpPr txBox="1">
              <a:spLocks noChangeArrowheads="1"/>
            </p:cNvSpPr>
            <p:nvPr/>
          </p:nvSpPr>
          <p:spPr bwMode="auto">
            <a:xfrm>
              <a:off x="3352800" y="3653137"/>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6" name="Oval 95"/>
            <p:cNvSpPr/>
            <p:nvPr/>
          </p:nvSpPr>
          <p:spPr>
            <a:xfrm>
              <a:off x="2743200" y="3734082"/>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NT</a:t>
              </a:r>
            </a:p>
          </p:txBody>
        </p:sp>
        <p:cxnSp>
          <p:nvCxnSpPr>
            <p:cNvPr id="97" name="Straight Connector 96"/>
            <p:cNvCxnSpPr>
              <a:stCxn id="96" idx="4"/>
              <a:endCxn id="93" idx="1"/>
            </p:cNvCxnSpPr>
            <p:nvPr/>
          </p:nvCxnSpPr>
          <p:spPr>
            <a:xfrm rot="16200000" flipH="1">
              <a:off x="3048025" y="4343533"/>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6"/>
              <a:endCxn id="92" idx="2"/>
            </p:cNvCxnSpPr>
            <p:nvPr/>
          </p:nvCxnSpPr>
          <p:spPr>
            <a:xfrm flipV="1">
              <a:off x="3352800" y="403882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56" name="TextBox 98"/>
            <p:cNvSpPr txBox="1">
              <a:spLocks noChangeArrowheads="1"/>
            </p:cNvSpPr>
            <p:nvPr/>
          </p:nvSpPr>
          <p:spPr bwMode="auto">
            <a:xfrm>
              <a:off x="2819400" y="4262737"/>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57" name="TextBox 99"/>
            <p:cNvSpPr txBox="1">
              <a:spLocks noChangeArrowheads="1"/>
            </p:cNvSpPr>
            <p:nvPr/>
          </p:nvSpPr>
          <p:spPr bwMode="auto">
            <a:xfrm>
              <a:off x="3810000" y="4267202"/>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cxnSp>
        <p:nvCxnSpPr>
          <p:cNvPr id="102" name="Straight Connector 101"/>
          <p:cNvCxnSpPr>
            <a:stCxn id="91" idx="3"/>
            <a:endCxn id="104" idx="1"/>
          </p:cNvCxnSpPr>
          <p:nvPr/>
        </p:nvCxnSpPr>
        <p:spPr>
          <a:xfrm flipV="1">
            <a:off x="51054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a:spLocks noChangeArrowheads="1"/>
          </p:cNvSpPr>
          <p:nvPr/>
        </p:nvSpPr>
        <p:spPr bwMode="auto">
          <a:xfrm rot="5400000">
            <a:off x="42148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00000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4" name="Rounded Rectangle 103"/>
          <p:cNvSpPr/>
          <p:nvPr/>
        </p:nvSpPr>
        <p:spPr>
          <a:xfrm>
            <a:off x="54864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 name="Group 141"/>
          <p:cNvGrpSpPr>
            <a:grpSpLocks/>
          </p:cNvGrpSpPr>
          <p:nvPr/>
        </p:nvGrpSpPr>
        <p:grpSpPr bwMode="auto">
          <a:xfrm>
            <a:off x="5562600" y="3500437"/>
            <a:ext cx="1600200" cy="1452563"/>
            <a:chOff x="4800600" y="3653136"/>
            <a:chExt cx="1600200" cy="1452265"/>
          </a:xfrm>
        </p:grpSpPr>
        <p:sp>
          <p:nvSpPr>
            <p:cNvPr id="105" name="Oval 104"/>
            <p:cNvSpPr/>
            <p:nvPr/>
          </p:nvSpPr>
          <p:spPr>
            <a:xfrm>
              <a:off x="57150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Narrow" pitchFamily="34" charset="0"/>
                  <a:ea typeface="+mn-ea"/>
                  <a:cs typeface="+mn-cs"/>
                </a:rPr>
                <a:t>NSW</a:t>
              </a:r>
            </a:p>
          </p:txBody>
        </p:sp>
        <p:sp>
          <p:nvSpPr>
            <p:cNvPr id="106" name="Oval 105"/>
            <p:cNvSpPr/>
            <p:nvPr/>
          </p:nvSpPr>
          <p:spPr>
            <a:xfrm>
              <a:off x="5257800" y="4495926"/>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07" name="Straight Connector 106"/>
            <p:cNvCxnSpPr>
              <a:stCxn id="106" idx="7"/>
              <a:endCxn id="105" idx="4"/>
            </p:cNvCxnSpPr>
            <p:nvPr/>
          </p:nvCxnSpPr>
          <p:spPr>
            <a:xfrm rot="5400000" flipH="1" flipV="1">
              <a:off x="57785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43" name="TextBox 107"/>
            <p:cNvSpPr txBox="1">
              <a:spLocks noChangeArrowheads="1"/>
            </p:cNvSpPr>
            <p:nvPr/>
          </p:nvSpPr>
          <p:spPr bwMode="auto">
            <a:xfrm>
              <a:off x="5410200" y="36531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Oval 108"/>
            <p:cNvSpPr/>
            <p:nvPr/>
          </p:nvSpPr>
          <p:spPr>
            <a:xfrm>
              <a:off x="4800600" y="3734081"/>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Q</a:t>
              </a:r>
            </a:p>
          </p:txBody>
        </p:sp>
        <p:cxnSp>
          <p:nvCxnSpPr>
            <p:cNvPr id="110" name="Straight Connector 109"/>
            <p:cNvCxnSpPr>
              <a:stCxn id="109" idx="4"/>
              <a:endCxn id="106" idx="1"/>
            </p:cNvCxnSpPr>
            <p:nvPr/>
          </p:nvCxnSpPr>
          <p:spPr>
            <a:xfrm rot="16200000" flipH="1">
              <a:off x="5105425" y="4343532"/>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9" idx="6"/>
              <a:endCxn id="105" idx="2"/>
            </p:cNvCxnSpPr>
            <p:nvPr/>
          </p:nvCxnSpPr>
          <p:spPr>
            <a:xfrm flipV="1">
              <a:off x="5410200" y="4038819"/>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47" name="TextBox 111"/>
            <p:cNvSpPr txBox="1">
              <a:spLocks noChangeArrowheads="1"/>
            </p:cNvSpPr>
            <p:nvPr/>
          </p:nvSpPr>
          <p:spPr bwMode="auto">
            <a:xfrm>
              <a:off x="4876800" y="4262736"/>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48" name="TextBox 112"/>
            <p:cNvSpPr txBox="1">
              <a:spLocks noChangeArrowheads="1"/>
            </p:cNvSpPr>
            <p:nvPr/>
          </p:nvSpPr>
          <p:spPr bwMode="auto">
            <a:xfrm>
              <a:off x="5867400" y="4267201"/>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cxnSp>
        <p:nvCxnSpPr>
          <p:cNvPr id="116" name="Straight Connector 115"/>
          <p:cNvCxnSpPr>
            <a:endCxn id="118" idx="1"/>
          </p:cNvCxnSpPr>
          <p:nvPr/>
        </p:nvCxnSpPr>
        <p:spPr>
          <a:xfrm>
            <a:off x="7162800" y="4305299"/>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a:spLocks noChangeArrowheads="1"/>
          </p:cNvSpPr>
          <p:nvPr/>
        </p:nvSpPr>
        <p:spPr bwMode="auto">
          <a:xfrm rot="5400000">
            <a:off x="6272213" y="4471989"/>
            <a:ext cx="2209800" cy="276225"/>
          </a:xfrm>
          <a:prstGeom prst="rect">
            <a:avLst/>
          </a:prstGeom>
          <a:noFill/>
          <a:ln w="9525">
            <a:noFill/>
            <a:miter lim="800000"/>
            <a:headEnd/>
            <a:tailEnd/>
          </a:ln>
        </p:spPr>
        <p:txBody>
          <a:bodyPr lIns="91436" tIns="45718" rIns="91436"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Agree on    shared </a:t>
            </a:r>
            <a:r>
              <a:rPr kumimoji="0" lang="en-US" sz="1200" b="0" i="0" u="none" strike="noStrike" kern="1200" cap="none" spc="0" normalizeH="0" baseline="0" noProof="0" dirty="0" err="1">
                <a:ln>
                  <a:noFill/>
                </a:ln>
                <a:solidFill>
                  <a:srgbClr val="000000"/>
                </a:solidFill>
                <a:effectLst/>
                <a:uLnTx/>
                <a:uFillTx/>
                <a:latin typeface="Arial" charset="0"/>
                <a:ea typeface="+mn-ea"/>
                <a:cs typeface="+mn-cs"/>
                <a:sym typeface="Symbol" pitchFamily="18" charset="2"/>
              </a:rPr>
              <a:t>vars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8" name="Rounded Rectangle 117"/>
          <p:cNvSpPr/>
          <p:nvPr/>
        </p:nvSpPr>
        <p:spPr>
          <a:xfrm>
            <a:off x="7543800" y="3352799"/>
            <a:ext cx="1676400" cy="19050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 name="Group 142"/>
          <p:cNvGrpSpPr>
            <a:grpSpLocks/>
          </p:cNvGrpSpPr>
          <p:nvPr/>
        </p:nvGrpSpPr>
        <p:grpSpPr bwMode="auto">
          <a:xfrm>
            <a:off x="7620000" y="3500437"/>
            <a:ext cx="1600200" cy="1452563"/>
            <a:chOff x="6858000" y="3653138"/>
            <a:chExt cx="1600200" cy="1452265"/>
          </a:xfrm>
        </p:grpSpPr>
        <p:sp>
          <p:nvSpPr>
            <p:cNvPr id="119" name="Oval 118"/>
            <p:cNvSpPr/>
            <p:nvPr/>
          </p:nvSpPr>
          <p:spPr>
            <a:xfrm>
              <a:off x="7772400" y="3734083"/>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V</a:t>
              </a:r>
            </a:p>
          </p:txBody>
        </p:sp>
        <p:sp>
          <p:nvSpPr>
            <p:cNvPr id="120" name="Oval 119"/>
            <p:cNvSpPr/>
            <p:nvPr/>
          </p:nvSpPr>
          <p:spPr>
            <a:xfrm>
              <a:off x="7315200" y="4495928"/>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SA</a:t>
              </a:r>
            </a:p>
          </p:txBody>
        </p:sp>
        <p:cxnSp>
          <p:nvCxnSpPr>
            <p:cNvPr id="121" name="Straight Connector 120"/>
            <p:cNvCxnSpPr>
              <a:stCxn id="120" idx="7"/>
              <a:endCxn id="119" idx="4"/>
            </p:cNvCxnSpPr>
            <p:nvPr/>
          </p:nvCxnSpPr>
          <p:spPr>
            <a:xfrm rot="5400000" flipH="1" flipV="1">
              <a:off x="7835925" y="4343534"/>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4" name="TextBox 121"/>
            <p:cNvSpPr txBox="1">
              <a:spLocks noChangeArrowheads="1"/>
            </p:cNvSpPr>
            <p:nvPr/>
          </p:nvSpPr>
          <p:spPr bwMode="auto">
            <a:xfrm>
              <a:off x="7467600" y="3653138"/>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Oval 122"/>
            <p:cNvSpPr/>
            <p:nvPr/>
          </p:nvSpPr>
          <p:spPr>
            <a:xfrm>
              <a:off x="6858000" y="3734083"/>
              <a:ext cx="609600" cy="6094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Narrow" pitchFamily="34" charset="0"/>
                  <a:ea typeface="+mn-ea"/>
                  <a:cs typeface="+mn-cs"/>
                </a:rPr>
                <a:t>NSW</a:t>
              </a:r>
            </a:p>
          </p:txBody>
        </p:sp>
        <p:cxnSp>
          <p:nvCxnSpPr>
            <p:cNvPr id="124" name="Straight Connector 123"/>
            <p:cNvCxnSpPr>
              <a:stCxn id="123" idx="4"/>
              <a:endCxn id="120" idx="1"/>
            </p:cNvCxnSpPr>
            <p:nvPr/>
          </p:nvCxnSpPr>
          <p:spPr>
            <a:xfrm rot="16200000" flipH="1">
              <a:off x="7162825" y="4343534"/>
              <a:ext cx="241251" cy="241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6"/>
              <a:endCxn id="119" idx="2"/>
            </p:cNvCxnSpPr>
            <p:nvPr/>
          </p:nvCxnSpPr>
          <p:spPr>
            <a:xfrm flipV="1">
              <a:off x="7467600" y="4038821"/>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8" name="TextBox 125"/>
            <p:cNvSpPr txBox="1">
              <a:spLocks noChangeArrowheads="1"/>
            </p:cNvSpPr>
            <p:nvPr/>
          </p:nvSpPr>
          <p:spPr bwMode="auto">
            <a:xfrm>
              <a:off x="6934200" y="4262738"/>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539" name="TextBox 126"/>
            <p:cNvSpPr txBox="1">
              <a:spLocks noChangeArrowheads="1"/>
            </p:cNvSpPr>
            <p:nvPr/>
          </p:nvSpPr>
          <p:spPr bwMode="auto">
            <a:xfrm>
              <a:off x="7924800" y="4267203"/>
              <a:ext cx="533400" cy="36925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mn-cs"/>
                  <a:sym typeface="Symbol" pitchFamily="18" charset="2"/>
                </a:rPr>
                <a:t></a:t>
              </a: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9" grpId="0"/>
      <p:bldP spid="60" grpId="0"/>
      <p:bldP spid="61" grpId="0"/>
      <p:bldP spid="62" grpId="0"/>
      <p:bldP spid="64" grpId="0"/>
      <p:bldP spid="66" grpId="0"/>
      <p:bldP spid="67" grpId="0"/>
      <p:bldP spid="73" grpId="0"/>
      <p:bldP spid="91" grpId="0" animBg="1"/>
      <p:bldP spid="103" grpId="0"/>
      <p:bldP spid="104" grpId="0" animBg="1"/>
      <p:bldP spid="117" grpId="0"/>
      <p:bldP spid="1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Improvement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5160" y="1569345"/>
            <a:ext cx="9408592" cy="4443209"/>
          </a:xfrm>
          <a:prstGeom prst="rect">
            <a:avLst/>
          </a:prstGeom>
          <a:noFill/>
        </p:spPr>
      </p:pic>
    </p:spTree>
    <p:extLst>
      <p:ext uri="{BB962C8B-B14F-4D97-AF65-F5344CB8AC3E}">
        <p14:creationId xmlns:p14="http://schemas.microsoft.com/office/powerpoint/2010/main" val="389446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Iterative Algorithms for CSPs</a:t>
            </a:r>
          </a:p>
        </p:txBody>
      </p:sp>
      <p:sp>
        <p:nvSpPr>
          <p:cNvPr id="22531" name="Rectangle 3"/>
          <p:cNvSpPr>
            <a:spLocks noGrp="1" noChangeArrowheads="1"/>
          </p:cNvSpPr>
          <p:nvPr>
            <p:ph idx="1"/>
          </p:nvPr>
        </p:nvSpPr>
        <p:spPr/>
        <p:txBody>
          <a:bodyPr/>
          <a:lstStyle/>
          <a:p>
            <a:pPr eaLnBrk="1" hangingPunct="1">
              <a:lnSpc>
                <a:spcPct val="80000"/>
              </a:lnSpc>
            </a:pPr>
            <a:r>
              <a:rPr lang="en-US" sz="2400" dirty="0"/>
              <a:t>Local search methods typically work with “complete” states, i.e., all variables assigned</a:t>
            </a:r>
          </a:p>
          <a:p>
            <a:pPr eaLnBrk="1" hangingPunct="1">
              <a:lnSpc>
                <a:spcPct val="80000"/>
              </a:lnSpc>
            </a:pPr>
            <a:endParaRPr lang="en-US" sz="2400" dirty="0"/>
          </a:p>
          <a:p>
            <a:pPr eaLnBrk="1" hangingPunct="1">
              <a:lnSpc>
                <a:spcPct val="80000"/>
              </a:lnSpc>
            </a:pPr>
            <a:r>
              <a:rPr lang="en-US" sz="2400" dirty="0"/>
              <a:t>To apply to CSPs:</a:t>
            </a:r>
          </a:p>
          <a:p>
            <a:pPr lvl="1" eaLnBrk="1" hangingPunct="1">
              <a:lnSpc>
                <a:spcPct val="80000"/>
              </a:lnSpc>
            </a:pPr>
            <a:r>
              <a:rPr lang="en-US" sz="2300" dirty="0"/>
              <a:t>Take an assignment with unsatisfied constraints</a:t>
            </a:r>
          </a:p>
          <a:p>
            <a:pPr lvl="1" eaLnBrk="1" hangingPunct="1">
              <a:lnSpc>
                <a:spcPct val="80000"/>
              </a:lnSpc>
            </a:pPr>
            <a:r>
              <a:rPr lang="en-US" sz="2300" dirty="0"/>
              <a:t>Operators </a:t>
            </a:r>
            <a:r>
              <a:rPr lang="en-US" sz="2300" i="1" dirty="0"/>
              <a:t>reassign </a:t>
            </a:r>
            <a:r>
              <a:rPr lang="en-US" sz="2300" dirty="0"/>
              <a:t>variable values</a:t>
            </a:r>
          </a:p>
          <a:p>
            <a:pPr lvl="1" eaLnBrk="1" hangingPunct="1">
              <a:lnSpc>
                <a:spcPct val="80000"/>
              </a:lnSpc>
            </a:pPr>
            <a:r>
              <a:rPr lang="en-US" sz="2300" dirty="0"/>
              <a:t>No fringe!  Live on the edge.</a:t>
            </a:r>
          </a:p>
          <a:p>
            <a:pPr eaLnBrk="1" hangingPunct="1">
              <a:lnSpc>
                <a:spcPct val="80000"/>
              </a:lnSpc>
            </a:pPr>
            <a:endParaRPr lang="en-US" sz="2400" dirty="0"/>
          </a:p>
          <a:p>
            <a:pPr eaLnBrk="1" hangingPunct="1">
              <a:lnSpc>
                <a:spcPct val="80000"/>
              </a:lnSpc>
            </a:pPr>
            <a:r>
              <a:rPr lang="en-US" sz="2400" dirty="0"/>
              <a:t>Algorithm: While not solved,</a:t>
            </a:r>
          </a:p>
          <a:p>
            <a:pPr lvl="1">
              <a:lnSpc>
                <a:spcPct val="80000"/>
              </a:lnSpc>
            </a:pPr>
            <a:r>
              <a:rPr lang="en-US" sz="2300" dirty="0"/>
              <a:t>Variable selection: randomly select any conflicted variable</a:t>
            </a:r>
          </a:p>
          <a:p>
            <a:pPr lvl="1">
              <a:lnSpc>
                <a:spcPct val="80000"/>
              </a:lnSpc>
            </a:pPr>
            <a:r>
              <a:rPr lang="en-US" sz="2300" dirty="0"/>
              <a:t>Value selection: min-conflicts heuristic:</a:t>
            </a:r>
          </a:p>
          <a:p>
            <a:pPr lvl="2">
              <a:lnSpc>
                <a:spcPct val="80000"/>
              </a:lnSpc>
            </a:pPr>
            <a:r>
              <a:rPr lang="en-US" sz="2000" dirty="0"/>
              <a:t>Choose a value that violates the fewest constraints</a:t>
            </a:r>
          </a:p>
          <a:p>
            <a:pPr lvl="2">
              <a:lnSpc>
                <a:spcPct val="80000"/>
              </a:lnSpc>
            </a:pPr>
            <a:r>
              <a:rPr lang="en-US" sz="2000" dirty="0"/>
              <a:t>I.e., hill climb with h(n) = total number of violated constraints</a:t>
            </a:r>
          </a:p>
        </p:txBody>
      </p:sp>
      <p:sp>
        <p:nvSpPr>
          <p:cNvPr id="6" name="Oval 5"/>
          <p:cNvSpPr/>
          <p:nvPr/>
        </p:nvSpPr>
        <p:spPr>
          <a:xfrm>
            <a:off x="7764379" y="2788317"/>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8582525" y="2788317"/>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 name="Straight Connector 7"/>
          <p:cNvCxnSpPr>
            <a:stCxn id="6" idx="6"/>
            <a:endCxn id="7" idx="2"/>
          </p:cNvCxnSpPr>
          <p:nvPr/>
        </p:nvCxnSpPr>
        <p:spPr>
          <a:xfrm>
            <a:off x="8173453" y="2992855"/>
            <a:ext cx="409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TP_tmp.png"/>
          <p:cNvPicPr>
            <a:picLocks noChangeAspect="1"/>
          </p:cNvPicPr>
          <p:nvPr>
            <p:custDataLst>
              <p:tags r:id="rId1"/>
            </p:custDataLst>
          </p:nvPr>
        </p:nvPicPr>
        <p:blipFill>
          <a:blip r:embed="rId5" cstate="print"/>
          <a:stretch>
            <a:fillRect/>
          </a:stretch>
        </p:blipFill>
        <p:spPr>
          <a:xfrm>
            <a:off x="8326856" y="2737185"/>
            <a:ext cx="119653" cy="170788"/>
          </a:xfrm>
          <a:prstGeom prst="rect">
            <a:avLst/>
          </a:prstGeom>
        </p:spPr>
      </p:pic>
      <p:sp>
        <p:nvSpPr>
          <p:cNvPr id="10" name="Oval 9"/>
          <p:cNvSpPr/>
          <p:nvPr/>
        </p:nvSpPr>
        <p:spPr>
          <a:xfrm>
            <a:off x="10050379" y="2791325"/>
            <a:ext cx="409075" cy="409075"/>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Oval 10"/>
          <p:cNvSpPr/>
          <p:nvPr/>
        </p:nvSpPr>
        <p:spPr>
          <a:xfrm>
            <a:off x="10868525" y="2791325"/>
            <a:ext cx="409075" cy="409075"/>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 name="Straight Connector 11"/>
          <p:cNvCxnSpPr>
            <a:stCxn id="10" idx="6"/>
            <a:endCxn id="11" idx="2"/>
          </p:cNvCxnSpPr>
          <p:nvPr/>
        </p:nvCxnSpPr>
        <p:spPr>
          <a:xfrm>
            <a:off x="10459453" y="2995863"/>
            <a:ext cx="409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P_tmp.png"/>
          <p:cNvPicPr>
            <a:picLocks noChangeAspect="1"/>
          </p:cNvPicPr>
          <p:nvPr>
            <p:custDataLst>
              <p:tags r:id="rId2"/>
            </p:custDataLst>
          </p:nvPr>
        </p:nvPicPr>
        <p:blipFill>
          <a:blip r:embed="rId5" cstate="print"/>
          <a:stretch>
            <a:fillRect/>
          </a:stretch>
        </p:blipFill>
        <p:spPr>
          <a:xfrm>
            <a:off x="10612856" y="2740193"/>
            <a:ext cx="119653" cy="170788"/>
          </a:xfrm>
          <a:prstGeom prst="rect">
            <a:avLst/>
          </a:prstGeom>
        </p:spPr>
      </p:pic>
      <p:cxnSp>
        <p:nvCxnSpPr>
          <p:cNvPr id="22" name="Straight Arrow Connector 21"/>
          <p:cNvCxnSpPr/>
          <p:nvPr/>
        </p:nvCxnSpPr>
        <p:spPr>
          <a:xfrm>
            <a:off x="9220200" y="2968792"/>
            <a:ext cx="609600" cy="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531">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31">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531">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5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4-Queens</a:t>
            </a:r>
          </a:p>
        </p:txBody>
      </p:sp>
      <p:sp>
        <p:nvSpPr>
          <p:cNvPr id="23555" name="Rectangle 3"/>
          <p:cNvSpPr>
            <a:spLocks noGrp="1" noChangeArrowheads="1"/>
          </p:cNvSpPr>
          <p:nvPr>
            <p:ph idx="1"/>
          </p:nvPr>
        </p:nvSpPr>
        <p:spPr>
          <a:xfrm>
            <a:off x="2971800" y="4008437"/>
            <a:ext cx="6400800" cy="1935163"/>
          </a:xfrm>
        </p:spPr>
        <p:txBody>
          <a:bodyPr/>
          <a:lstStyle/>
          <a:p>
            <a:pPr eaLnBrk="1" hangingPunct="1">
              <a:lnSpc>
                <a:spcPct val="80000"/>
              </a:lnSpc>
            </a:pPr>
            <a:endParaRPr lang="en-US" sz="2400" dirty="0"/>
          </a:p>
          <a:p>
            <a:pPr eaLnBrk="1" hangingPunct="1">
              <a:lnSpc>
                <a:spcPct val="80000"/>
              </a:lnSpc>
            </a:pPr>
            <a:r>
              <a:rPr lang="en-US" sz="2400" dirty="0"/>
              <a:t>States: 4 queens in 4 columns (4</a:t>
            </a:r>
            <a:r>
              <a:rPr lang="en-US" sz="2400" baseline="30000" dirty="0"/>
              <a:t>4</a:t>
            </a:r>
            <a:r>
              <a:rPr lang="en-US" sz="2400" dirty="0"/>
              <a:t> = 256 states)</a:t>
            </a:r>
          </a:p>
          <a:p>
            <a:pPr eaLnBrk="1" hangingPunct="1">
              <a:lnSpc>
                <a:spcPct val="80000"/>
              </a:lnSpc>
            </a:pPr>
            <a:r>
              <a:rPr lang="en-US" sz="2400" dirty="0"/>
              <a:t>Operators: move queen in column</a:t>
            </a:r>
          </a:p>
          <a:p>
            <a:pPr eaLnBrk="1" hangingPunct="1">
              <a:lnSpc>
                <a:spcPct val="80000"/>
              </a:lnSpc>
            </a:pPr>
            <a:r>
              <a:rPr lang="en-US" sz="2400" dirty="0"/>
              <a:t>Goal test: no attacks</a:t>
            </a:r>
          </a:p>
          <a:p>
            <a:pPr eaLnBrk="1" hangingPunct="1">
              <a:lnSpc>
                <a:spcPct val="80000"/>
              </a:lnSpc>
            </a:pPr>
            <a:r>
              <a:rPr lang="en-US" sz="2400" dirty="0"/>
              <a:t>Evaluation: c(n) = number of attacks</a:t>
            </a:r>
          </a:p>
        </p:txBody>
      </p:sp>
      <p:pic>
        <p:nvPicPr>
          <p:cNvPr id="23556" name="Picture 4"/>
          <p:cNvPicPr>
            <a:picLocks noChangeAspect="1" noChangeArrowheads="1"/>
          </p:cNvPicPr>
          <p:nvPr/>
        </p:nvPicPr>
        <p:blipFill>
          <a:blip r:embed="rId3" cstate="print"/>
          <a:srcRect/>
          <a:stretch>
            <a:fillRect/>
          </a:stretch>
        </p:blipFill>
        <p:spPr bwMode="auto">
          <a:xfrm>
            <a:off x="2590800" y="1866902"/>
            <a:ext cx="7070725" cy="2095500"/>
          </a:xfrm>
          <a:prstGeom prst="rect">
            <a:avLst/>
          </a:prstGeom>
          <a:noFill/>
          <a:ln w="9525">
            <a:noFill/>
            <a:miter lim="800000"/>
            <a:headEnd/>
            <a:tailEnd/>
          </a:ln>
        </p:spPr>
      </p:pic>
      <p:sp>
        <p:nvSpPr>
          <p:cNvPr id="23557" name="Rectangle 6"/>
          <p:cNvSpPr>
            <a:spLocks noChangeArrowheads="1"/>
          </p:cNvSpPr>
          <p:nvPr/>
        </p:nvSpPr>
        <p:spPr bwMode="auto">
          <a:xfrm>
            <a:off x="6858000" y="6324600"/>
            <a:ext cx="5334000" cy="544760"/>
          </a:xfrm>
          <a:prstGeom prst="rect">
            <a:avLst/>
          </a:prstGeom>
          <a:noFill/>
          <a:ln w="9525">
            <a:noFill/>
            <a:miter lim="800000"/>
            <a:headEnd/>
            <a:tailEnd/>
          </a:ln>
        </p:spPr>
        <p:txBody>
          <a:bodyPr wrap="square" lIns="91436" tIns="45718" rIns="91436" bIns="45718">
            <a:spAutoFit/>
          </a:bodyPr>
          <a:lstStyle/>
          <a:p>
            <a:pPr marL="457178" marR="0" lvl="1" indent="0" algn="l" defTabSz="914400" rtl="0" eaLnBrk="1" fontAlgn="base" latinLnBrk="0" hangingPunct="1">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rPr>
              <a:t>[Demo: n-queens – iterative improvement (L5D1)]</a:t>
            </a:r>
          </a:p>
          <a:p>
            <a:pPr marL="457178" marR="0" lvl="1" indent="0" algn="l" defTabSz="914400" rtl="0" eaLnBrk="1" fontAlgn="base" latinLnBrk="0" hangingPunct="1">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rPr>
              <a:t>[Demo: coloring – iterative improvement]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Iterative Improvement – n Queens</a:t>
            </a:r>
          </a:p>
        </p:txBody>
      </p:sp>
      <p:pic>
        <p:nvPicPr>
          <p:cNvPr id="5" name="Iterative Improvement -- n quee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36650"/>
            <a:ext cx="8382000" cy="5238751"/>
          </a:xfrm>
          <a:prstGeom prst="rect">
            <a:avLst/>
          </a:prstGeom>
        </p:spPr>
      </p:pic>
    </p:spTree>
    <p:extLst>
      <p:ext uri="{BB962C8B-B14F-4D97-AF65-F5344CB8AC3E}">
        <p14:creationId xmlns:p14="http://schemas.microsoft.com/office/powerpoint/2010/main" val="2175735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Iterative Improvement – Coloring</a:t>
            </a:r>
          </a:p>
        </p:txBody>
      </p:sp>
      <p:pic>
        <p:nvPicPr>
          <p:cNvPr id="3" name="Iterative Improvement -- color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5319" y="1143000"/>
            <a:ext cx="8361362" cy="5225851"/>
          </a:xfrm>
          <a:prstGeom prst="rect">
            <a:avLst/>
          </a:prstGeom>
        </p:spPr>
      </p:pic>
    </p:spTree>
    <p:extLst>
      <p:ext uri="{BB962C8B-B14F-4D97-AF65-F5344CB8AC3E}">
        <p14:creationId xmlns:p14="http://schemas.microsoft.com/office/powerpoint/2010/main" val="517958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Performance of Min-Conflicts</a:t>
            </a:r>
          </a:p>
        </p:txBody>
      </p:sp>
      <p:sp>
        <p:nvSpPr>
          <p:cNvPr id="24579" name="Rectangle 3"/>
          <p:cNvSpPr>
            <a:spLocks noGrp="1" noChangeArrowheads="1"/>
          </p:cNvSpPr>
          <p:nvPr>
            <p:ph idx="1"/>
          </p:nvPr>
        </p:nvSpPr>
        <p:spPr>
          <a:xfrm>
            <a:off x="457200" y="1371600"/>
            <a:ext cx="10972800" cy="2057400"/>
          </a:xfrm>
        </p:spPr>
        <p:txBody>
          <a:bodyPr/>
          <a:lstStyle/>
          <a:p>
            <a:pPr eaLnBrk="1" hangingPunct="1">
              <a:lnSpc>
                <a:spcPct val="90000"/>
              </a:lnSpc>
            </a:pPr>
            <a:r>
              <a:rPr lang="en-US" sz="2400" dirty="0"/>
              <a:t>Given random initial state, can solve n-queens in almost constant time for arbitrary n with high probability (e.g., n = 10,000,000)!</a:t>
            </a:r>
          </a:p>
          <a:p>
            <a:pPr eaLnBrk="1" hangingPunct="1">
              <a:lnSpc>
                <a:spcPct val="90000"/>
              </a:lnSpc>
            </a:pPr>
            <a:endParaRPr lang="en-US" sz="2400" dirty="0"/>
          </a:p>
          <a:p>
            <a:pPr eaLnBrk="1" hangingPunct="1">
              <a:lnSpc>
                <a:spcPct val="90000"/>
              </a:lnSpc>
            </a:pPr>
            <a:r>
              <a:rPr lang="en-US" sz="2400" dirty="0"/>
              <a:t>The same appears to be true for any randomly-generated CSP </a:t>
            </a:r>
            <a:r>
              <a:rPr lang="en-US" sz="2400" i="1" dirty="0"/>
              <a:t>except</a:t>
            </a:r>
            <a:r>
              <a:rPr lang="en-US" sz="2400" dirty="0"/>
              <a:t> in a narrow range of the ratio</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p:txBody>
      </p:sp>
      <p:pic>
        <p:nvPicPr>
          <p:cNvPr id="24580" name="Picture 4"/>
          <p:cNvPicPr>
            <a:picLocks noChangeAspect="1" noChangeArrowheads="1"/>
          </p:cNvPicPr>
          <p:nvPr/>
        </p:nvPicPr>
        <p:blipFill>
          <a:blip r:embed="rId3" cstate="print"/>
          <a:srcRect l="240" t="628"/>
          <a:stretch>
            <a:fillRect/>
          </a:stretch>
        </p:blipFill>
        <p:spPr bwMode="auto">
          <a:xfrm>
            <a:off x="1228165" y="4509247"/>
            <a:ext cx="3724835" cy="2126504"/>
          </a:xfrm>
          <a:prstGeom prst="rect">
            <a:avLst/>
          </a:prstGeom>
          <a:noFill/>
          <a:ln w="9525">
            <a:noFill/>
            <a:miter lim="800000"/>
            <a:headEnd/>
            <a:tailEnd/>
          </a:ln>
        </p:spPr>
      </p:pic>
      <p:pic>
        <p:nvPicPr>
          <p:cNvPr id="24581" name="Picture 5" descr="txp_fig"/>
          <p:cNvPicPr>
            <a:picLocks noChangeAspect="1" noChangeArrowheads="1"/>
          </p:cNvPicPr>
          <p:nvPr>
            <p:custDataLst>
              <p:tags r:id="rId1"/>
            </p:custDataLst>
          </p:nvPr>
        </p:nvPicPr>
        <p:blipFill>
          <a:blip r:embed="rId4" cstate="print"/>
          <a:srcRect/>
          <a:stretch>
            <a:fillRect/>
          </a:stretch>
        </p:blipFill>
        <p:spPr bwMode="auto">
          <a:xfrm>
            <a:off x="1371600" y="3505201"/>
            <a:ext cx="3352800" cy="541339"/>
          </a:xfrm>
          <a:prstGeom prst="rect">
            <a:avLst/>
          </a:prstGeom>
          <a:noFill/>
          <a:ln w="9525">
            <a:noFill/>
            <a:miter lim="800000"/>
            <a:headEnd/>
            <a:tailEnd/>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6098" y="3341932"/>
            <a:ext cx="4020407" cy="3129004"/>
          </a:xfrm>
          <a:prstGeom prst="rect">
            <a:avLst/>
          </a:prstGeom>
          <a:noFill/>
        </p:spPr>
      </p:pic>
      <p:pic>
        <p:nvPicPr>
          <p:cNvPr id="13315" name="Picture 3" descr="C:\Users\Dan\Dropbox\Office\CS 188\Ketrina Art\CSPs 2\MinConflict.png"/>
          <p:cNvPicPr>
            <a:picLocks noChangeAspect="1" noChangeArrowheads="1"/>
          </p:cNvPicPr>
          <p:nvPr/>
        </p:nvPicPr>
        <p:blipFill>
          <a:blip r:embed="rId6" cstate="print">
            <a:clrChange>
              <a:clrFrom>
                <a:srgbClr val="FFFFFF"/>
              </a:clrFrom>
              <a:clrTo>
                <a:srgbClr val="FFFFFF">
                  <a:alpha val="0"/>
                </a:srgbClr>
              </a:clrTo>
            </a:clrChange>
          </a:blip>
          <a:srcRect l="64336" t="28521" r="18789" b="53479"/>
          <a:stretch>
            <a:fillRect/>
          </a:stretch>
        </p:blipFill>
        <p:spPr bwMode="auto">
          <a:xfrm>
            <a:off x="9296400" y="3335867"/>
            <a:ext cx="2057400" cy="1371600"/>
          </a:xfrm>
          <a:prstGeom prst="rect">
            <a:avLst/>
          </a:prstGeom>
          <a:noFill/>
        </p:spPr>
      </p:pic>
      <p:pic>
        <p:nvPicPr>
          <p:cNvPr id="13316" name="Picture 4" descr="C:\Users\Dan\Dropbox\Office\CS 188\Ketrina Art\CSPs 2\MinConflict.png"/>
          <p:cNvPicPr>
            <a:picLocks noChangeAspect="1" noChangeArrowheads="1"/>
          </p:cNvPicPr>
          <p:nvPr/>
        </p:nvPicPr>
        <p:blipFill>
          <a:blip r:embed="rId6" cstate="print">
            <a:clrChange>
              <a:clrFrom>
                <a:srgbClr val="FFFFFF"/>
              </a:clrFrom>
              <a:clrTo>
                <a:srgbClr val="FFFFFF">
                  <a:alpha val="0"/>
                </a:srgbClr>
              </a:clrTo>
            </a:clrChange>
          </a:blip>
          <a:srcRect l="64232" t="59583" r="15143" b="22417"/>
          <a:stretch>
            <a:fillRect/>
          </a:stretch>
        </p:blipFill>
        <p:spPr bwMode="auto">
          <a:xfrm>
            <a:off x="9220200" y="4416524"/>
            <a:ext cx="2209800" cy="12053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Summary: CSPs</a:t>
            </a:r>
          </a:p>
        </p:txBody>
      </p:sp>
      <p:sp>
        <p:nvSpPr>
          <p:cNvPr id="25603" name="Rectangle 3"/>
          <p:cNvSpPr>
            <a:spLocks noGrp="1" noChangeArrowheads="1"/>
          </p:cNvSpPr>
          <p:nvPr>
            <p:ph idx="1"/>
          </p:nvPr>
        </p:nvSpPr>
        <p:spPr>
          <a:xfrm>
            <a:off x="457200" y="1371601"/>
            <a:ext cx="8305800" cy="4525963"/>
          </a:xfrm>
        </p:spPr>
        <p:txBody>
          <a:bodyPr/>
          <a:lstStyle/>
          <a:p>
            <a:pPr>
              <a:spcBef>
                <a:spcPct val="0"/>
              </a:spcBef>
              <a:spcAft>
                <a:spcPts val="0"/>
              </a:spcAft>
            </a:pPr>
            <a:r>
              <a:rPr lang="en-US" sz="2800" dirty="0"/>
              <a:t>CSPs are a special kind of search problem:</a:t>
            </a:r>
          </a:p>
          <a:p>
            <a:pPr lvl="1">
              <a:spcBef>
                <a:spcPct val="0"/>
              </a:spcBef>
              <a:spcAft>
                <a:spcPts val="0"/>
              </a:spcAft>
            </a:pPr>
            <a:r>
              <a:rPr lang="en-US" dirty="0"/>
              <a:t>States are partial assignments</a:t>
            </a:r>
          </a:p>
          <a:p>
            <a:pPr lvl="1">
              <a:spcBef>
                <a:spcPct val="0"/>
              </a:spcBef>
              <a:spcAft>
                <a:spcPts val="0"/>
              </a:spcAft>
            </a:pPr>
            <a:r>
              <a:rPr lang="en-US" dirty="0"/>
              <a:t>Goal test defined by constraints</a:t>
            </a:r>
          </a:p>
          <a:p>
            <a:pPr lvl="6">
              <a:spcBef>
                <a:spcPct val="0"/>
              </a:spcBef>
              <a:spcAft>
                <a:spcPts val="0"/>
              </a:spcAft>
            </a:pPr>
            <a:endParaRPr lang="en-US" sz="1200" dirty="0"/>
          </a:p>
          <a:p>
            <a:pPr>
              <a:spcAft>
                <a:spcPts val="0"/>
              </a:spcAft>
            </a:pPr>
            <a:r>
              <a:rPr lang="en-US" sz="2800" dirty="0"/>
              <a:t>Basic solution: backtracking search</a:t>
            </a:r>
          </a:p>
          <a:p>
            <a:pPr lvl="2">
              <a:spcAft>
                <a:spcPts val="0"/>
              </a:spcAft>
            </a:pPr>
            <a:endParaRPr lang="en-US" sz="1500" dirty="0"/>
          </a:p>
          <a:p>
            <a:pPr>
              <a:spcAft>
                <a:spcPts val="0"/>
              </a:spcAft>
            </a:pPr>
            <a:r>
              <a:rPr lang="en-US" sz="2800" dirty="0"/>
              <a:t>Speed-ups:</a:t>
            </a:r>
          </a:p>
          <a:p>
            <a:pPr lvl="1">
              <a:spcBef>
                <a:spcPts val="176"/>
              </a:spcBef>
              <a:spcAft>
                <a:spcPts val="0"/>
              </a:spcAft>
            </a:pPr>
            <a:r>
              <a:rPr lang="en-US" sz="2400" dirty="0"/>
              <a:t>Ordering</a:t>
            </a:r>
          </a:p>
          <a:p>
            <a:pPr lvl="1">
              <a:spcBef>
                <a:spcPts val="176"/>
              </a:spcBef>
              <a:spcAft>
                <a:spcPts val="0"/>
              </a:spcAft>
            </a:pPr>
            <a:r>
              <a:rPr lang="en-US" sz="2400" dirty="0"/>
              <a:t>Filtering</a:t>
            </a:r>
          </a:p>
          <a:p>
            <a:pPr lvl="1">
              <a:spcBef>
                <a:spcPts val="176"/>
              </a:spcBef>
              <a:spcAft>
                <a:spcPts val="0"/>
              </a:spcAft>
            </a:pPr>
            <a:r>
              <a:rPr lang="en-US" sz="2400" dirty="0"/>
              <a:t>Structure</a:t>
            </a:r>
          </a:p>
          <a:p>
            <a:pPr lvl="1">
              <a:spcBef>
                <a:spcPts val="176"/>
              </a:spcBef>
              <a:spcAft>
                <a:spcPts val="0"/>
              </a:spcAft>
            </a:pPr>
            <a:endParaRPr lang="en-US" sz="1500" dirty="0"/>
          </a:p>
          <a:p>
            <a:pPr>
              <a:spcAft>
                <a:spcPts val="0"/>
              </a:spcAft>
            </a:pPr>
            <a:r>
              <a:rPr lang="en-US" sz="2800" dirty="0"/>
              <a:t>Iterative min-conflicts is often effective in practice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60126" y="2392024"/>
            <a:ext cx="6274674" cy="278936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3985" y="1334365"/>
            <a:ext cx="8836433" cy="552277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Local Search</a:t>
            </a:r>
          </a:p>
        </p:txBody>
      </p:sp>
      <p:sp>
        <p:nvSpPr>
          <p:cNvPr id="26627" name="Rectangle 3"/>
          <p:cNvSpPr>
            <a:spLocks noGrp="1" noChangeArrowheads="1"/>
          </p:cNvSpPr>
          <p:nvPr>
            <p:ph idx="1"/>
          </p:nvPr>
        </p:nvSpPr>
        <p:spPr/>
        <p:txBody>
          <a:bodyPr/>
          <a:lstStyle/>
          <a:p>
            <a:pPr eaLnBrk="1" hangingPunct="1"/>
            <a:r>
              <a:rPr lang="en-US" sz="2400" dirty="0"/>
              <a:t>Tree search keeps unexplored alternatives on the fringe (ensures completeness)</a:t>
            </a:r>
          </a:p>
          <a:p>
            <a:pPr eaLnBrk="1" hangingPunct="1"/>
            <a:endParaRPr lang="en-US" sz="2400" dirty="0"/>
          </a:p>
          <a:p>
            <a:pPr eaLnBrk="1" hangingPunct="1"/>
            <a:r>
              <a:rPr lang="en-US" sz="2400" dirty="0"/>
              <a:t>Local search: improve a single option until you can’t make it better (no fringe!)</a:t>
            </a:r>
          </a:p>
          <a:p>
            <a:pPr eaLnBrk="1" hangingPunct="1"/>
            <a:endParaRPr lang="en-US" sz="2400" dirty="0"/>
          </a:p>
          <a:p>
            <a:pPr eaLnBrk="1" hangingPunct="1"/>
            <a:r>
              <a:rPr lang="en-US" sz="2400" dirty="0"/>
              <a:t>New successor function: local changes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r>
              <a:rPr lang="en-US" sz="2400" dirty="0"/>
              <a:t>Generally much faster and more memory efficient (but incomplete and suboptimal)</a:t>
            </a:r>
          </a:p>
        </p:txBody>
      </p:sp>
      <p:grpSp>
        <p:nvGrpSpPr>
          <p:cNvPr id="51" name="Group 50"/>
          <p:cNvGrpSpPr/>
          <p:nvPr/>
        </p:nvGrpSpPr>
        <p:grpSpPr>
          <a:xfrm>
            <a:off x="6172200" y="3339765"/>
            <a:ext cx="3886200" cy="1994235"/>
            <a:chOff x="1981200" y="2209800"/>
            <a:chExt cx="5791200" cy="2971800"/>
          </a:xfrm>
        </p:grpSpPr>
        <p:sp>
          <p:nvSpPr>
            <p:cNvPr id="6" name="Oval 5"/>
            <p:cNvSpPr/>
            <p:nvPr/>
          </p:nvSpPr>
          <p:spPr>
            <a:xfrm>
              <a:off x="1981200" y="3429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3200400" y="3429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Straight Connector 8"/>
            <p:cNvCxnSpPr>
              <a:stCxn id="6" idx="6"/>
              <a:endCxn id="7" idx="2"/>
            </p:cNvCxnSpPr>
            <p:nvPr/>
          </p:nvCxnSpPr>
          <p:spPr>
            <a:xfrm>
              <a:off x="2590800" y="3733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TP_tmp.png"/>
            <p:cNvPicPr>
              <a:picLocks noChangeAspect="1"/>
            </p:cNvPicPr>
            <p:nvPr>
              <p:custDataLst>
                <p:tags r:id="rId1"/>
              </p:custDataLst>
            </p:nvPr>
          </p:nvPicPr>
          <p:blipFill>
            <a:blip r:embed="rId7" cstate="print"/>
            <a:stretch>
              <a:fillRect/>
            </a:stretch>
          </p:blipFill>
          <p:spPr>
            <a:xfrm>
              <a:off x="2819400" y="3352800"/>
              <a:ext cx="178307" cy="254507"/>
            </a:xfrm>
            <a:prstGeom prst="rect">
              <a:avLst/>
            </a:prstGeom>
          </p:spPr>
        </p:pic>
        <p:sp>
          <p:nvSpPr>
            <p:cNvPr id="13" name="Oval 12"/>
            <p:cNvSpPr/>
            <p:nvPr/>
          </p:nvSpPr>
          <p:spPr>
            <a:xfrm>
              <a:off x="5943600" y="3048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Oval 13"/>
            <p:cNvSpPr/>
            <p:nvPr/>
          </p:nvSpPr>
          <p:spPr>
            <a:xfrm>
              <a:off x="7162800" y="3048000"/>
              <a:ext cx="609600" cy="609600"/>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5" name="Straight Connector 14"/>
            <p:cNvCxnSpPr>
              <a:stCxn id="13" idx="6"/>
              <a:endCxn id="14" idx="2"/>
            </p:cNvCxnSpPr>
            <p:nvPr/>
          </p:nvCxnSpPr>
          <p:spPr>
            <a:xfrm>
              <a:off x="6553200" y="3352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TP_tmp.png"/>
            <p:cNvPicPr>
              <a:picLocks noChangeAspect="1"/>
            </p:cNvPicPr>
            <p:nvPr>
              <p:custDataLst>
                <p:tags r:id="rId2"/>
              </p:custDataLst>
            </p:nvPr>
          </p:nvPicPr>
          <p:blipFill>
            <a:blip r:embed="rId7" cstate="print"/>
            <a:stretch>
              <a:fillRect/>
            </a:stretch>
          </p:blipFill>
          <p:spPr>
            <a:xfrm>
              <a:off x="6781800" y="2971800"/>
              <a:ext cx="178307" cy="254507"/>
            </a:xfrm>
            <a:prstGeom prst="rect">
              <a:avLst/>
            </a:prstGeom>
          </p:spPr>
        </p:pic>
        <p:sp>
          <p:nvSpPr>
            <p:cNvPr id="17" name="Oval 16"/>
            <p:cNvSpPr/>
            <p:nvPr/>
          </p:nvSpPr>
          <p:spPr>
            <a:xfrm>
              <a:off x="5943600" y="3810000"/>
              <a:ext cx="609600" cy="6096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Oval 17"/>
            <p:cNvSpPr/>
            <p:nvPr/>
          </p:nvSpPr>
          <p:spPr>
            <a:xfrm>
              <a:off x="7162800" y="3810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9" name="Straight Connector 18"/>
            <p:cNvCxnSpPr>
              <a:stCxn id="17" idx="6"/>
              <a:endCxn id="18" idx="2"/>
            </p:cNvCxnSpPr>
            <p:nvPr/>
          </p:nvCxnSpPr>
          <p:spPr>
            <a:xfrm>
              <a:off x="6553200" y="4114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TP_tmp.png"/>
            <p:cNvPicPr>
              <a:picLocks noChangeAspect="1"/>
            </p:cNvPicPr>
            <p:nvPr>
              <p:custDataLst>
                <p:tags r:id="rId3"/>
              </p:custDataLst>
            </p:nvPr>
          </p:nvPicPr>
          <p:blipFill>
            <a:blip r:embed="rId7" cstate="print"/>
            <a:stretch>
              <a:fillRect/>
            </a:stretch>
          </p:blipFill>
          <p:spPr>
            <a:xfrm>
              <a:off x="6781800" y="3733800"/>
              <a:ext cx="178307" cy="254507"/>
            </a:xfrm>
            <a:prstGeom prst="rect">
              <a:avLst/>
            </a:prstGeom>
          </p:spPr>
        </p:pic>
        <p:sp>
          <p:nvSpPr>
            <p:cNvPr id="21" name="Oval 20"/>
            <p:cNvSpPr/>
            <p:nvPr/>
          </p:nvSpPr>
          <p:spPr>
            <a:xfrm>
              <a:off x="5943600" y="4572000"/>
              <a:ext cx="609600" cy="609600"/>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Oval 21"/>
            <p:cNvSpPr/>
            <p:nvPr/>
          </p:nvSpPr>
          <p:spPr>
            <a:xfrm>
              <a:off x="7162800" y="4572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p:cNvCxnSpPr>
              <a:stCxn id="21" idx="6"/>
              <a:endCxn id="22" idx="2"/>
            </p:cNvCxnSpPr>
            <p:nvPr/>
          </p:nvCxnSpPr>
          <p:spPr>
            <a:xfrm>
              <a:off x="6553200" y="4876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TP_tmp.png"/>
            <p:cNvPicPr>
              <a:picLocks noChangeAspect="1"/>
            </p:cNvPicPr>
            <p:nvPr>
              <p:custDataLst>
                <p:tags r:id="rId4"/>
              </p:custDataLst>
            </p:nvPr>
          </p:nvPicPr>
          <p:blipFill>
            <a:blip r:embed="rId7" cstate="print"/>
            <a:stretch>
              <a:fillRect/>
            </a:stretch>
          </p:blipFill>
          <p:spPr>
            <a:xfrm>
              <a:off x="6781800" y="4495800"/>
              <a:ext cx="178307" cy="254507"/>
            </a:xfrm>
            <a:prstGeom prst="rect">
              <a:avLst/>
            </a:prstGeom>
          </p:spPr>
        </p:pic>
        <p:cxnSp>
          <p:nvCxnSpPr>
            <p:cNvPr id="27" name="Straight Arrow Connector 26"/>
            <p:cNvCxnSpPr/>
            <p:nvPr/>
          </p:nvCxnSpPr>
          <p:spPr>
            <a:xfrm flipV="1">
              <a:off x="4114800" y="3352800"/>
              <a:ext cx="1524000" cy="381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114800" y="2590800"/>
              <a:ext cx="1524000" cy="1143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114800" y="3733800"/>
              <a:ext cx="1524000" cy="1143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943600" y="2286000"/>
              <a:ext cx="609600" cy="609600"/>
            </a:xfrm>
            <a:prstGeom prst="ellipse">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7162800" y="2286000"/>
              <a:ext cx="609600" cy="6096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35" name="Straight Connector 34"/>
            <p:cNvCxnSpPr>
              <a:stCxn id="33" idx="6"/>
              <a:endCxn id="34" idx="2"/>
            </p:cNvCxnSpPr>
            <p:nvPr/>
          </p:nvCxnSpPr>
          <p:spPr>
            <a:xfrm>
              <a:off x="6553200" y="2590800"/>
              <a:ext cx="609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descr="TP_tmp.png"/>
            <p:cNvPicPr>
              <a:picLocks noChangeAspect="1"/>
            </p:cNvPicPr>
            <p:nvPr>
              <p:custDataLst>
                <p:tags r:id="rId5"/>
              </p:custDataLst>
            </p:nvPr>
          </p:nvPicPr>
          <p:blipFill>
            <a:blip r:embed="rId7" cstate="print"/>
            <a:stretch>
              <a:fillRect/>
            </a:stretch>
          </p:blipFill>
          <p:spPr>
            <a:xfrm>
              <a:off x="6781800" y="2209800"/>
              <a:ext cx="178307" cy="254507"/>
            </a:xfrm>
            <a:prstGeom prst="rect">
              <a:avLst/>
            </a:prstGeom>
          </p:spPr>
        </p:pic>
        <p:cxnSp>
          <p:nvCxnSpPr>
            <p:cNvPr id="42" name="Straight Arrow Connector 41"/>
            <p:cNvCxnSpPr/>
            <p:nvPr/>
          </p:nvCxnSpPr>
          <p:spPr>
            <a:xfrm>
              <a:off x="4114800" y="3733800"/>
              <a:ext cx="1524000" cy="38100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2" y="1677139"/>
            <a:ext cx="7542655" cy="4714159"/>
          </a:xfrm>
          <a:prstGeom prst="rect">
            <a:avLst/>
          </a:prstGeom>
          <a:noFill/>
        </p:spPr>
      </p:pic>
      <p:sp>
        <p:nvSpPr>
          <p:cNvPr id="27650" name="Rectangle 2"/>
          <p:cNvSpPr>
            <a:spLocks noGrp="1" noChangeArrowheads="1"/>
          </p:cNvSpPr>
          <p:nvPr>
            <p:ph type="title"/>
          </p:nvPr>
        </p:nvSpPr>
        <p:spPr/>
        <p:txBody>
          <a:bodyPr/>
          <a:lstStyle/>
          <a:p>
            <a:pPr eaLnBrk="1" hangingPunct="1"/>
            <a:r>
              <a:rPr lang="en-US"/>
              <a:t>Hill Climbing</a:t>
            </a:r>
          </a:p>
        </p:txBody>
      </p:sp>
      <p:sp>
        <p:nvSpPr>
          <p:cNvPr id="27651" name="Rectangle 3"/>
          <p:cNvSpPr>
            <a:spLocks noGrp="1" noChangeArrowheads="1"/>
          </p:cNvSpPr>
          <p:nvPr>
            <p:ph idx="1"/>
          </p:nvPr>
        </p:nvSpPr>
        <p:spPr>
          <a:xfrm>
            <a:off x="457200" y="1447800"/>
            <a:ext cx="8229600" cy="4876800"/>
          </a:xfrm>
        </p:spPr>
        <p:txBody>
          <a:bodyPr/>
          <a:lstStyle/>
          <a:p>
            <a:pPr eaLnBrk="1" hangingPunct="1">
              <a:lnSpc>
                <a:spcPct val="90000"/>
              </a:lnSpc>
            </a:pPr>
            <a:r>
              <a:rPr lang="en-US" sz="2800" dirty="0"/>
              <a:t>Simple, general idea:</a:t>
            </a:r>
          </a:p>
          <a:p>
            <a:pPr lvl="1" eaLnBrk="1" hangingPunct="1">
              <a:lnSpc>
                <a:spcPct val="90000"/>
              </a:lnSpc>
            </a:pPr>
            <a:r>
              <a:rPr lang="en-US" sz="2400" dirty="0"/>
              <a:t>Start wherever</a:t>
            </a:r>
          </a:p>
          <a:p>
            <a:pPr lvl="1" eaLnBrk="1" hangingPunct="1">
              <a:lnSpc>
                <a:spcPct val="90000"/>
              </a:lnSpc>
            </a:pPr>
            <a:r>
              <a:rPr lang="en-US" sz="2400" dirty="0"/>
              <a:t>Repeat: move to the best neighboring state</a:t>
            </a:r>
          </a:p>
          <a:p>
            <a:pPr lvl="1" eaLnBrk="1" hangingPunct="1">
              <a:lnSpc>
                <a:spcPct val="90000"/>
              </a:lnSpc>
            </a:pPr>
            <a:r>
              <a:rPr lang="en-US" sz="2400" dirty="0"/>
              <a:t>If no neighbors better than current, quit</a:t>
            </a:r>
          </a:p>
          <a:p>
            <a:pPr eaLnBrk="1" hangingPunct="1">
              <a:lnSpc>
                <a:spcPct val="90000"/>
              </a:lnSpc>
            </a:pPr>
            <a:endParaRPr lang="en-US" sz="1900" dirty="0"/>
          </a:p>
          <a:p>
            <a:pPr eaLnBrk="1" hangingPunct="1">
              <a:lnSpc>
                <a:spcPct val="90000"/>
              </a:lnSpc>
            </a:pPr>
            <a:r>
              <a:rPr lang="en-US" sz="2800" dirty="0"/>
              <a:t>What’s bad about this approach?</a:t>
            </a:r>
          </a:p>
          <a:p>
            <a:pPr lvl="1" eaLnBrk="1" hangingPunct="1">
              <a:lnSpc>
                <a:spcPct val="90000"/>
              </a:lnSpc>
            </a:pPr>
            <a:r>
              <a:rPr lang="en-US" sz="2400" dirty="0"/>
              <a:t>Complete?</a:t>
            </a:r>
          </a:p>
          <a:p>
            <a:pPr lvl="1" eaLnBrk="1" hangingPunct="1">
              <a:lnSpc>
                <a:spcPct val="90000"/>
              </a:lnSpc>
            </a:pPr>
            <a:r>
              <a:rPr lang="en-US" sz="2400" dirty="0"/>
              <a:t>Optimal?</a:t>
            </a:r>
          </a:p>
          <a:p>
            <a:pPr eaLnBrk="1" hangingPunct="1">
              <a:lnSpc>
                <a:spcPct val="90000"/>
              </a:lnSpc>
            </a:pPr>
            <a:endParaRPr lang="en-US" sz="1900" dirty="0"/>
          </a:p>
          <a:p>
            <a:pPr eaLnBrk="1" hangingPunct="1">
              <a:lnSpc>
                <a:spcPct val="90000"/>
              </a:lnSpc>
            </a:pPr>
            <a:r>
              <a:rPr lang="en-US" sz="2800" dirty="0"/>
              <a:t>What’s good about 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Hill Climbing Diagram</a:t>
            </a:r>
          </a:p>
        </p:txBody>
      </p:sp>
      <p:pic>
        <p:nvPicPr>
          <p:cNvPr id="28676" name="Picture 4"/>
          <p:cNvPicPr>
            <a:picLocks noChangeAspect="1" noChangeArrowheads="1"/>
          </p:cNvPicPr>
          <p:nvPr/>
        </p:nvPicPr>
        <p:blipFill>
          <a:blip r:embed="rId2" cstate="print"/>
          <a:srcRect/>
          <a:stretch>
            <a:fillRect/>
          </a:stretch>
        </p:blipFill>
        <p:spPr bwMode="auto">
          <a:xfrm>
            <a:off x="1143000" y="1295401"/>
            <a:ext cx="9601200" cy="521574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Quiz</a:t>
            </a:r>
          </a:p>
        </p:txBody>
      </p:sp>
      <p:pic>
        <p:nvPicPr>
          <p:cNvPr id="5" name="Picture 4" descr="hill-climb-qui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371601"/>
            <a:ext cx="5435600" cy="3238500"/>
          </a:xfrm>
          <a:prstGeom prst="rect">
            <a:avLst/>
          </a:prstGeom>
        </p:spPr>
      </p:pic>
      <p:sp>
        <p:nvSpPr>
          <p:cNvPr id="6" name="TextBox 5"/>
          <p:cNvSpPr txBox="1"/>
          <p:nvPr/>
        </p:nvSpPr>
        <p:spPr>
          <a:xfrm>
            <a:off x="4191001" y="5029200"/>
            <a:ext cx="4272199" cy="1631216"/>
          </a:xfrm>
          <a:prstGeom prst="rect">
            <a:avLst/>
          </a:prstGeom>
          <a:noFill/>
        </p:spPr>
        <p:txBody>
          <a:bodyPr wrap="none" lIns="91438" tIns="45719" rIns="91438" bIns="45719"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X, where do you end up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Y, where do you end up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Starting from Z, where do you end up ?</a:t>
            </a:r>
          </a:p>
        </p:txBody>
      </p:sp>
    </p:spTree>
    <p:extLst>
      <p:ext uri="{BB962C8B-B14F-4D97-AF65-F5344CB8AC3E}">
        <p14:creationId xmlns:p14="http://schemas.microsoft.com/office/powerpoint/2010/main" val="304661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Simulated Annealing</a:t>
            </a:r>
          </a:p>
        </p:txBody>
      </p:sp>
      <p:sp>
        <p:nvSpPr>
          <p:cNvPr id="29699" name="Rectangle 3"/>
          <p:cNvSpPr>
            <a:spLocks noGrp="1" noChangeArrowheads="1"/>
          </p:cNvSpPr>
          <p:nvPr>
            <p:ph idx="1"/>
          </p:nvPr>
        </p:nvSpPr>
        <p:spPr>
          <a:xfrm>
            <a:off x="457200" y="1219201"/>
            <a:ext cx="8229600" cy="4525963"/>
          </a:xfrm>
        </p:spPr>
        <p:txBody>
          <a:bodyPr/>
          <a:lstStyle/>
          <a:p>
            <a:pPr eaLnBrk="1" hangingPunct="1"/>
            <a:r>
              <a:rPr lang="en-US" sz="2400" dirty="0"/>
              <a:t>Idea:  Escape local maxima by allowing downhill moves</a:t>
            </a:r>
          </a:p>
          <a:p>
            <a:pPr lvl="1" eaLnBrk="1" hangingPunct="1"/>
            <a:r>
              <a:rPr lang="en-US" sz="2000" dirty="0"/>
              <a:t>But make them rarer as time goes on</a:t>
            </a:r>
          </a:p>
          <a:p>
            <a:pPr eaLnBrk="1" hangingPunct="1"/>
            <a:endParaRPr lang="en-US" sz="2400" dirty="0"/>
          </a:p>
        </p:txBody>
      </p:sp>
      <p:sp>
        <p:nvSpPr>
          <p:cNvPr id="29701" name="Slide Number Placeholder 6"/>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68B184-C4E0-4180-96FE-94E567DC571B}" type="slidenum">
              <a:rPr kumimoji="0" lang="en-US" sz="15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5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6962" y="1371606"/>
            <a:ext cx="3557833" cy="3321038"/>
          </a:xfrm>
          <a:prstGeom prst="rect">
            <a:avLst/>
          </a:prstGeom>
          <a:noFill/>
        </p:spPr>
      </p:pic>
      <p:pic>
        <p:nvPicPr>
          <p:cNvPr id="29700" name="Picture 4"/>
          <p:cNvPicPr>
            <a:picLocks noChangeAspect="1" noChangeArrowheads="1"/>
          </p:cNvPicPr>
          <p:nvPr/>
        </p:nvPicPr>
        <p:blipFill>
          <a:blip r:embed="rId3" cstate="print"/>
          <a:srcRect/>
          <a:stretch>
            <a:fillRect/>
          </a:stretch>
        </p:blipFill>
        <p:spPr bwMode="auto">
          <a:xfrm>
            <a:off x="762000" y="2209802"/>
            <a:ext cx="7848600" cy="4287839"/>
          </a:xfrm>
          <a:prstGeom prst="rect">
            <a:avLst/>
          </a:prstGeom>
          <a:noFill/>
          <a:ln w="9525">
            <a:solidFill>
              <a:schemeClr val="tx1"/>
            </a:solid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Simulated Annealing</a:t>
            </a:r>
          </a:p>
        </p:txBody>
      </p:sp>
      <p:sp>
        <p:nvSpPr>
          <p:cNvPr id="948227" name="Rectangle 3"/>
          <p:cNvSpPr>
            <a:spLocks noGrp="1" noChangeArrowheads="1"/>
          </p:cNvSpPr>
          <p:nvPr>
            <p:ph idx="1"/>
          </p:nvPr>
        </p:nvSpPr>
        <p:spPr>
          <a:xfrm>
            <a:off x="457200" y="1371600"/>
            <a:ext cx="8229600" cy="4876800"/>
          </a:xfrm>
        </p:spPr>
        <p:txBody>
          <a:bodyPr/>
          <a:lstStyle/>
          <a:p>
            <a:pPr eaLnBrk="1" hangingPunct="1">
              <a:lnSpc>
                <a:spcPct val="80000"/>
              </a:lnSpc>
            </a:pPr>
            <a:r>
              <a:rPr lang="en-US" sz="2800" dirty="0"/>
              <a:t>Theoretical guarantee:</a:t>
            </a:r>
          </a:p>
          <a:p>
            <a:pPr lvl="1" eaLnBrk="1" hangingPunct="1">
              <a:lnSpc>
                <a:spcPct val="80000"/>
              </a:lnSpc>
            </a:pPr>
            <a:r>
              <a:rPr lang="en-US" sz="2400" dirty="0"/>
              <a:t>Stationary distribution:</a:t>
            </a:r>
          </a:p>
          <a:p>
            <a:pPr lvl="1" eaLnBrk="1" hangingPunct="1">
              <a:lnSpc>
                <a:spcPct val="80000"/>
              </a:lnSpc>
            </a:pPr>
            <a:endParaRPr lang="en-US" sz="900" dirty="0"/>
          </a:p>
          <a:p>
            <a:pPr lvl="1" eaLnBrk="1" hangingPunct="1">
              <a:lnSpc>
                <a:spcPct val="80000"/>
              </a:lnSpc>
            </a:pPr>
            <a:r>
              <a:rPr lang="en-US" sz="2400" dirty="0"/>
              <a:t>If T decreased slowly enough,</a:t>
            </a:r>
          </a:p>
          <a:p>
            <a:pPr lvl="1" eaLnBrk="1" hangingPunct="1">
              <a:lnSpc>
                <a:spcPct val="80000"/>
              </a:lnSpc>
              <a:buFont typeface="Wingdings" pitchFamily="2" charset="2"/>
              <a:buNone/>
            </a:pPr>
            <a:r>
              <a:rPr lang="en-US" sz="2400" dirty="0"/>
              <a:t>	will converge to optimal state!</a:t>
            </a:r>
          </a:p>
          <a:p>
            <a:pPr eaLnBrk="1" hangingPunct="1">
              <a:lnSpc>
                <a:spcPct val="80000"/>
              </a:lnSpc>
            </a:pPr>
            <a:endParaRPr lang="en-US" sz="2800" dirty="0"/>
          </a:p>
          <a:p>
            <a:pPr eaLnBrk="1" hangingPunct="1">
              <a:lnSpc>
                <a:spcPct val="80000"/>
              </a:lnSpc>
            </a:pPr>
            <a:r>
              <a:rPr lang="en-US" sz="2800" dirty="0"/>
              <a:t>Is this an interesting guarantee?</a:t>
            </a:r>
          </a:p>
          <a:p>
            <a:pPr eaLnBrk="1" hangingPunct="1">
              <a:lnSpc>
                <a:spcPct val="80000"/>
              </a:lnSpc>
            </a:pPr>
            <a:endParaRPr lang="en-US" sz="2800" dirty="0"/>
          </a:p>
          <a:p>
            <a:pPr eaLnBrk="1" hangingPunct="1">
              <a:lnSpc>
                <a:spcPct val="80000"/>
              </a:lnSpc>
            </a:pPr>
            <a:r>
              <a:rPr lang="en-US" sz="2800" dirty="0"/>
              <a:t>Sounds like magic, but reality is reality:</a:t>
            </a:r>
          </a:p>
          <a:p>
            <a:pPr lvl="1" eaLnBrk="1" hangingPunct="1">
              <a:lnSpc>
                <a:spcPct val="80000"/>
              </a:lnSpc>
            </a:pPr>
            <a:r>
              <a:rPr lang="en-US" sz="2400" dirty="0"/>
              <a:t>The more downhill steps you need to escape a local optimum, the less likely you are to ever make them all in a row</a:t>
            </a:r>
          </a:p>
          <a:p>
            <a:pPr lvl="1" eaLnBrk="1" hangingPunct="1">
              <a:lnSpc>
                <a:spcPct val="80000"/>
              </a:lnSpc>
            </a:pPr>
            <a:r>
              <a:rPr lang="en-US" sz="2400" dirty="0"/>
              <a:t>People think hard about </a:t>
            </a:r>
            <a:r>
              <a:rPr lang="en-US" sz="2400" i="1" dirty="0"/>
              <a:t>ridge operators </a:t>
            </a:r>
            <a:r>
              <a:rPr lang="en-US" sz="2400" dirty="0"/>
              <a:t>which let you jump around the space in better ways</a:t>
            </a:r>
          </a:p>
        </p:txBody>
      </p:sp>
      <p:pic>
        <p:nvPicPr>
          <p:cNvPr id="30724" name="Picture 4" descr="txp_fig"/>
          <p:cNvPicPr>
            <a:picLocks noChangeAspect="1" noChangeArrowheads="1"/>
          </p:cNvPicPr>
          <p:nvPr>
            <p:custDataLst>
              <p:tags r:id="rId1"/>
            </p:custDataLst>
          </p:nvPr>
        </p:nvPicPr>
        <p:blipFill>
          <a:blip r:embed="rId3" cstate="print"/>
          <a:srcRect/>
          <a:stretch>
            <a:fillRect/>
          </a:stretch>
        </p:blipFill>
        <p:spPr bwMode="auto">
          <a:xfrm>
            <a:off x="4495802" y="1598613"/>
            <a:ext cx="1941513" cy="534987"/>
          </a:xfrm>
          <a:prstGeom prst="rect">
            <a:avLst/>
          </a:prstGeom>
          <a:noFill/>
          <a:ln w="9525">
            <a:noFill/>
            <a:miter lim="800000"/>
            <a:headEnd/>
            <a:tailEnd/>
          </a:ln>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6962" y="1371606"/>
            <a:ext cx="3557833" cy="33210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22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22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822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82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Genetic Algorithms</a:t>
            </a:r>
          </a:p>
        </p:txBody>
      </p:sp>
      <p:sp>
        <p:nvSpPr>
          <p:cNvPr id="31747" name="Rectangle 3"/>
          <p:cNvSpPr>
            <a:spLocks noGrp="1" noChangeArrowheads="1"/>
          </p:cNvSpPr>
          <p:nvPr>
            <p:ph idx="1"/>
          </p:nvPr>
        </p:nvSpPr>
        <p:spPr>
          <a:xfrm>
            <a:off x="457200" y="4648200"/>
            <a:ext cx="11430000" cy="1905000"/>
          </a:xfrm>
        </p:spPr>
        <p:txBody>
          <a:bodyPr/>
          <a:lstStyle/>
          <a:p>
            <a:pPr eaLnBrk="1" hangingPunct="1">
              <a:lnSpc>
                <a:spcPct val="90000"/>
              </a:lnSpc>
            </a:pPr>
            <a:r>
              <a:rPr lang="en-US" sz="2400" dirty="0"/>
              <a:t>Genetic algorithms use a natural selection metaphor</a:t>
            </a:r>
          </a:p>
          <a:p>
            <a:pPr lvl="1">
              <a:lnSpc>
                <a:spcPct val="90000"/>
              </a:lnSpc>
            </a:pPr>
            <a:r>
              <a:rPr lang="en-US" sz="2000" dirty="0"/>
              <a:t>Keep best N hypotheses at each step (selection) based on a fitness function</a:t>
            </a:r>
          </a:p>
          <a:p>
            <a:pPr lvl="1">
              <a:lnSpc>
                <a:spcPct val="90000"/>
              </a:lnSpc>
            </a:pPr>
            <a:r>
              <a:rPr lang="en-US" sz="2000" dirty="0"/>
              <a:t>Also have </a:t>
            </a:r>
            <a:r>
              <a:rPr lang="en-US" sz="2000" dirty="0" err="1"/>
              <a:t>pairwise</a:t>
            </a:r>
            <a:r>
              <a:rPr lang="en-US" sz="2000" dirty="0"/>
              <a:t> crossover operators, with optional mutation to give variety</a:t>
            </a:r>
          </a:p>
          <a:p>
            <a:pPr lvl="3">
              <a:lnSpc>
                <a:spcPct val="90000"/>
              </a:lnSpc>
            </a:pPr>
            <a:endParaRPr lang="en-US" sz="1200" dirty="0"/>
          </a:p>
          <a:p>
            <a:pPr eaLnBrk="1" hangingPunct="1">
              <a:lnSpc>
                <a:spcPct val="90000"/>
              </a:lnSpc>
            </a:pPr>
            <a:r>
              <a:rPr lang="en-US" sz="2400" dirty="0"/>
              <a:t>Possibly the most misunderstood, misapplied (and even maligned) technique around</a:t>
            </a:r>
          </a:p>
        </p:txBody>
      </p:sp>
      <p:pic>
        <p:nvPicPr>
          <p:cNvPr id="31748" name="Picture 4"/>
          <p:cNvPicPr>
            <a:picLocks noChangeAspect="1" noChangeArrowheads="1"/>
          </p:cNvPicPr>
          <p:nvPr/>
        </p:nvPicPr>
        <p:blipFill>
          <a:blip r:embed="rId2" cstate="print"/>
          <a:srcRect/>
          <a:stretch>
            <a:fillRect/>
          </a:stretch>
        </p:blipFill>
        <p:spPr bwMode="auto">
          <a:xfrm>
            <a:off x="600076" y="1676401"/>
            <a:ext cx="8391525" cy="2490787"/>
          </a:xfrm>
          <a:prstGeom prst="rect">
            <a:avLst/>
          </a:prstGeom>
          <a:noFill/>
          <a:ln w="9525">
            <a:noFill/>
            <a:miter lim="800000"/>
            <a:headEnd/>
            <a:tailEnd/>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7358" y="1321658"/>
            <a:ext cx="2892079" cy="3474911"/>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Example: N-Queens</a:t>
            </a:r>
          </a:p>
        </p:txBody>
      </p:sp>
      <p:sp>
        <p:nvSpPr>
          <p:cNvPr id="32771" name="Rectangle 3"/>
          <p:cNvSpPr>
            <a:spLocks noGrp="1" noChangeArrowheads="1"/>
          </p:cNvSpPr>
          <p:nvPr>
            <p:ph idx="1"/>
          </p:nvPr>
        </p:nvSpPr>
        <p:spPr>
          <a:xfrm>
            <a:off x="2819400" y="4191000"/>
            <a:ext cx="6553200" cy="1905000"/>
          </a:xfrm>
        </p:spPr>
        <p:txBody>
          <a:bodyPr/>
          <a:lstStyle/>
          <a:p>
            <a:pPr eaLnBrk="1" hangingPunct="1">
              <a:lnSpc>
                <a:spcPct val="90000"/>
              </a:lnSpc>
            </a:pPr>
            <a:r>
              <a:rPr lang="en-US" sz="2800" dirty="0"/>
              <a:t>Why does crossover make sense here?</a:t>
            </a:r>
          </a:p>
          <a:p>
            <a:pPr eaLnBrk="1" hangingPunct="1">
              <a:lnSpc>
                <a:spcPct val="90000"/>
              </a:lnSpc>
            </a:pPr>
            <a:r>
              <a:rPr lang="en-US" sz="2800" dirty="0"/>
              <a:t>When wouldn’t it make sense?</a:t>
            </a:r>
          </a:p>
          <a:p>
            <a:pPr eaLnBrk="1" hangingPunct="1">
              <a:lnSpc>
                <a:spcPct val="90000"/>
              </a:lnSpc>
            </a:pPr>
            <a:r>
              <a:rPr lang="en-US" sz="2800" dirty="0"/>
              <a:t>What would mutation be?</a:t>
            </a:r>
          </a:p>
          <a:p>
            <a:pPr eaLnBrk="1" hangingPunct="1">
              <a:lnSpc>
                <a:spcPct val="90000"/>
              </a:lnSpc>
            </a:pPr>
            <a:r>
              <a:rPr lang="en-US" sz="2800" dirty="0"/>
              <a:t>What would a good fitness function be?</a:t>
            </a:r>
          </a:p>
        </p:txBody>
      </p:sp>
      <p:pic>
        <p:nvPicPr>
          <p:cNvPr id="32772" name="Picture 4"/>
          <p:cNvPicPr>
            <a:picLocks noChangeAspect="1" noChangeArrowheads="1"/>
          </p:cNvPicPr>
          <p:nvPr/>
        </p:nvPicPr>
        <p:blipFill>
          <a:blip r:embed="rId2" cstate="print"/>
          <a:srcRect/>
          <a:stretch>
            <a:fillRect/>
          </a:stretch>
        </p:blipFill>
        <p:spPr bwMode="auto">
          <a:xfrm>
            <a:off x="2286002" y="1524002"/>
            <a:ext cx="7608887" cy="22383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Instructors: Dan Klein and Pieter Abbeel</a:t>
            </a:r>
          </a:p>
          <a:p>
            <a:pPr algn="ctr">
              <a:spcBef>
                <a:spcPts val="0"/>
              </a:spcBef>
            </a:pPr>
            <a:r>
              <a:rPr lang="en-US" sz="1600" dirty="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name="Photo Editor Photo" r:id="rId2" imgW="4519052" imgH="2461473" progId="MSPhotoEd.3">
                  <p:embed/>
                </p:oleObj>
              </mc:Choice>
              <mc:Fallback>
                <p:oleObj name="Photo Editor Photo" r:id="rId2" imgW="4519052" imgH="2461473" progId="MSPhotoEd.3">
                  <p:embed/>
                  <p:pic>
                    <p:nvPicPr>
                      <p:cNvPr id="102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Reminder: CSPs</a:t>
            </a:r>
          </a:p>
        </p:txBody>
      </p:sp>
      <p:sp>
        <p:nvSpPr>
          <p:cNvPr id="5123" name="Rectangle 3"/>
          <p:cNvSpPr>
            <a:spLocks noGrp="1" noChangeArrowheads="1"/>
          </p:cNvSpPr>
          <p:nvPr>
            <p:ph idx="1"/>
          </p:nvPr>
        </p:nvSpPr>
        <p:spPr>
          <a:xfrm>
            <a:off x="457200" y="1600201"/>
            <a:ext cx="5715000" cy="4525963"/>
          </a:xfrm>
        </p:spPr>
        <p:txBody>
          <a:bodyPr/>
          <a:lstStyle/>
          <a:p>
            <a:pPr eaLnBrk="1" hangingPunct="1">
              <a:lnSpc>
                <a:spcPct val="80000"/>
              </a:lnSpc>
            </a:pPr>
            <a:r>
              <a:rPr lang="en-US" sz="2800" dirty="0"/>
              <a:t>CSPs:</a:t>
            </a:r>
          </a:p>
          <a:p>
            <a:pPr lvl="1" eaLnBrk="1" hangingPunct="1">
              <a:lnSpc>
                <a:spcPct val="80000"/>
              </a:lnSpc>
            </a:pPr>
            <a:r>
              <a:rPr lang="en-US" sz="2400" dirty="0"/>
              <a:t>Variables</a:t>
            </a:r>
          </a:p>
          <a:p>
            <a:pPr lvl="1" eaLnBrk="1" hangingPunct="1">
              <a:lnSpc>
                <a:spcPct val="80000"/>
              </a:lnSpc>
            </a:pPr>
            <a:r>
              <a:rPr lang="en-US" sz="2400" dirty="0"/>
              <a:t>Domains</a:t>
            </a:r>
          </a:p>
          <a:p>
            <a:pPr lvl="1" eaLnBrk="1" hangingPunct="1">
              <a:lnSpc>
                <a:spcPct val="80000"/>
              </a:lnSpc>
            </a:pPr>
            <a:r>
              <a:rPr lang="en-US" sz="2400" dirty="0"/>
              <a:t>Constraints</a:t>
            </a:r>
          </a:p>
          <a:p>
            <a:pPr lvl="2" eaLnBrk="1" hangingPunct="1">
              <a:lnSpc>
                <a:spcPct val="80000"/>
              </a:lnSpc>
            </a:pPr>
            <a:r>
              <a:rPr lang="en-US" sz="2000" dirty="0"/>
              <a:t>Implicit (provide code to compute)</a:t>
            </a:r>
          </a:p>
          <a:p>
            <a:pPr lvl="2" eaLnBrk="1" hangingPunct="1">
              <a:lnSpc>
                <a:spcPct val="80000"/>
              </a:lnSpc>
            </a:pPr>
            <a:r>
              <a:rPr lang="en-US" sz="2000" dirty="0"/>
              <a:t>Explicit (provide a list of the legal </a:t>
            </a:r>
            <a:r>
              <a:rPr lang="en-US" sz="2000" dirty="0" err="1"/>
              <a:t>tuples</a:t>
            </a:r>
            <a:r>
              <a:rPr lang="en-US" sz="2000" dirty="0"/>
              <a:t>)</a:t>
            </a:r>
          </a:p>
          <a:p>
            <a:pPr lvl="2" eaLnBrk="1" hangingPunct="1">
              <a:lnSpc>
                <a:spcPct val="80000"/>
              </a:lnSpc>
            </a:pPr>
            <a:r>
              <a:rPr lang="en-US" sz="2000" dirty="0"/>
              <a:t>Unary / Binary / N-</a:t>
            </a:r>
            <a:r>
              <a:rPr lang="en-US" sz="2000" dirty="0" err="1"/>
              <a:t>ary</a:t>
            </a:r>
            <a:endParaRPr lang="en-US" sz="2000" dirty="0"/>
          </a:p>
          <a:p>
            <a:pPr lvl="2" eaLnBrk="1" hangingPunct="1">
              <a:lnSpc>
                <a:spcPct val="80000"/>
              </a:lnSpc>
            </a:pPr>
            <a:endParaRPr lang="en-US" sz="2000" dirty="0"/>
          </a:p>
          <a:p>
            <a:pPr lvl="2" eaLnBrk="1" hangingPunct="1">
              <a:lnSpc>
                <a:spcPct val="80000"/>
              </a:lnSpc>
            </a:pPr>
            <a:endParaRPr lang="en-US" sz="2000" dirty="0"/>
          </a:p>
          <a:p>
            <a:pPr eaLnBrk="1" hangingPunct="1">
              <a:lnSpc>
                <a:spcPct val="80000"/>
              </a:lnSpc>
            </a:pPr>
            <a:r>
              <a:rPr lang="en-US" sz="2800" dirty="0"/>
              <a:t>Goals:</a:t>
            </a:r>
          </a:p>
          <a:p>
            <a:pPr lvl="1" eaLnBrk="1" hangingPunct="1">
              <a:lnSpc>
                <a:spcPct val="80000"/>
              </a:lnSpc>
            </a:pPr>
            <a:r>
              <a:rPr lang="en-US" sz="2400" dirty="0"/>
              <a:t>Here: find any solution</a:t>
            </a:r>
          </a:p>
          <a:p>
            <a:pPr lvl="1" eaLnBrk="1" hangingPunct="1">
              <a:lnSpc>
                <a:spcPct val="80000"/>
              </a:lnSpc>
            </a:pPr>
            <a:r>
              <a:rPr lang="en-US" sz="2400" dirty="0"/>
              <a:t>Also: find all, find best, etc.</a:t>
            </a:r>
          </a:p>
          <a:p>
            <a:pPr lvl="1" eaLnBrk="1" hangingPunct="1">
              <a:lnSpc>
                <a:spcPct val="80000"/>
              </a:lnSpc>
            </a:pPr>
            <a:endParaRPr lang="en-US" sz="2400" dirty="0"/>
          </a:p>
        </p:txBody>
      </p:sp>
      <p:grpSp>
        <p:nvGrpSpPr>
          <p:cNvPr id="5124" name="Group 4"/>
          <p:cNvGrpSpPr>
            <a:grpSpLocks/>
          </p:cNvGrpSpPr>
          <p:nvPr/>
        </p:nvGrpSpPr>
        <p:grpSpPr bwMode="auto">
          <a:xfrm>
            <a:off x="7086600" y="1752600"/>
            <a:ext cx="3124200" cy="1524000"/>
            <a:chOff x="3552" y="1056"/>
            <a:chExt cx="2016" cy="1056"/>
          </a:xfrm>
        </p:grpSpPr>
        <p:grpSp>
          <p:nvGrpSpPr>
            <p:cNvPr id="5138" name="Group 5"/>
            <p:cNvGrpSpPr>
              <a:grpSpLocks/>
            </p:cNvGrpSpPr>
            <p:nvPr/>
          </p:nvGrpSpPr>
          <p:grpSpPr bwMode="auto">
            <a:xfrm>
              <a:off x="4176" y="1056"/>
              <a:ext cx="768" cy="384"/>
              <a:chOff x="2448" y="2736"/>
              <a:chExt cx="768" cy="384"/>
            </a:xfrm>
          </p:grpSpPr>
          <p:sp>
            <p:nvSpPr>
              <p:cNvPr id="5148" name="Oval 6"/>
              <p:cNvSpPr>
                <a:spLocks noChangeArrowheads="1"/>
              </p:cNvSpPr>
              <p:nvPr/>
            </p:nvSpPr>
            <p:spPr bwMode="auto">
              <a:xfrm>
                <a:off x="2448" y="2736"/>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9" name="Text Box 7"/>
              <p:cNvSpPr txBox="1">
                <a:spLocks noChangeArrowheads="1"/>
              </p:cNvSpPr>
              <p:nvPr/>
            </p:nvSpPr>
            <p:spPr bwMode="auto">
              <a:xfrm>
                <a:off x="2772" y="2800"/>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139" name="Group 8"/>
            <p:cNvGrpSpPr>
              <a:grpSpLocks/>
            </p:cNvGrpSpPr>
            <p:nvPr/>
          </p:nvGrpSpPr>
          <p:grpSpPr bwMode="auto">
            <a:xfrm>
              <a:off x="4800" y="1728"/>
              <a:ext cx="768" cy="384"/>
              <a:chOff x="3072" y="3408"/>
              <a:chExt cx="768" cy="384"/>
            </a:xfrm>
          </p:grpSpPr>
          <p:sp>
            <p:nvSpPr>
              <p:cNvPr id="5146" name="Oval 9"/>
              <p:cNvSpPr>
                <a:spLocks noChangeArrowheads="1"/>
              </p:cNvSpPr>
              <p:nvPr/>
            </p:nvSpPr>
            <p:spPr bwMode="auto">
              <a:xfrm>
                <a:off x="3072"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7" name="Text Box 10"/>
              <p:cNvSpPr txBox="1">
                <a:spLocks noChangeArrowheads="1"/>
              </p:cNvSpPr>
              <p:nvPr/>
            </p:nvSpPr>
            <p:spPr bwMode="auto">
              <a:xfrm>
                <a:off x="3396"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grpSp>
          <p:nvGrpSpPr>
            <p:cNvPr id="5140" name="Group 11"/>
            <p:cNvGrpSpPr>
              <a:grpSpLocks/>
            </p:cNvGrpSpPr>
            <p:nvPr/>
          </p:nvGrpSpPr>
          <p:grpSpPr bwMode="auto">
            <a:xfrm>
              <a:off x="3552" y="1728"/>
              <a:ext cx="768" cy="384"/>
              <a:chOff x="1824" y="3408"/>
              <a:chExt cx="768" cy="384"/>
            </a:xfrm>
          </p:grpSpPr>
          <p:sp>
            <p:nvSpPr>
              <p:cNvPr id="5144" name="Oval 12"/>
              <p:cNvSpPr>
                <a:spLocks noChangeArrowheads="1"/>
              </p:cNvSpPr>
              <p:nvPr/>
            </p:nvSpPr>
            <p:spPr bwMode="auto">
              <a:xfrm>
                <a:off x="1824" y="3408"/>
                <a:ext cx="768" cy="384"/>
              </a:xfrm>
              <a:prstGeom prst="ellipse">
                <a:avLst/>
              </a:prstGeom>
              <a:noFill/>
              <a:ln w="936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5" name="Text Box 13"/>
              <p:cNvSpPr txBox="1">
                <a:spLocks noChangeArrowheads="1"/>
              </p:cNvSpPr>
              <p:nvPr/>
            </p:nvSpPr>
            <p:spPr bwMode="auto">
              <a:xfrm>
                <a:off x="2148" y="3472"/>
                <a:ext cx="117" cy="257"/>
              </a:xfrm>
              <a:prstGeom prst="rect">
                <a:avLst/>
              </a:prstGeom>
              <a:noFill/>
              <a:ln w="9525">
                <a:noFill/>
                <a:miter lim="800000"/>
                <a:headEnd/>
                <a:tailEnd/>
              </a:ln>
            </p:spPr>
            <p:txBody>
              <a:bodyPr wrap="none" lIns="90000" tIns="46800" rIns="90000" bIns="46800" anchor="ctr">
                <a:spAutoFit/>
              </a:bodyPr>
              <a:lstStyle/>
              <a:p>
                <a:pPr marL="0" marR="0" lvl="0" indent="0" algn="ctr" defTabSz="914400" rtl="0" eaLnBrk="0" fontAlgn="base" latinLnBrk="0" hangingPunct="0">
                  <a:lnSpc>
                    <a:spcPct val="100000"/>
                  </a:lnSpc>
                  <a:spcBef>
                    <a:spcPct val="0"/>
                  </a:spcBef>
                  <a:spcAft>
                    <a:spcPct val="0"/>
                  </a:spcAft>
                  <a:buClr>
                    <a:srgbClr val="000000"/>
                  </a:buClr>
                  <a:buSzPct val="100000"/>
                  <a:buFontTx/>
                  <a:buNone/>
                  <a:tabLst>
                    <a:tab pos="0" algn="l"/>
                    <a:tab pos="914354" algn="l"/>
                    <a:tab pos="1828709" algn="l"/>
                    <a:tab pos="2743062" algn="l"/>
                    <a:tab pos="3657418" algn="l"/>
                    <a:tab pos="4571772" algn="l"/>
                    <a:tab pos="5486126" algn="l"/>
                    <a:tab pos="6400480" algn="l"/>
                    <a:tab pos="7314834" algn="l"/>
                    <a:tab pos="8229189" algn="l"/>
                    <a:tab pos="9143542" algn="l"/>
                    <a:tab pos="10057898" algn="l"/>
                  </a:tabLst>
                  <a:defRPr/>
                </a:pPr>
                <a:endParaRPr kumimoji="0" lang="en-GB"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grpSp>
        <p:sp>
          <p:nvSpPr>
            <p:cNvPr id="5141" name="Line 14"/>
            <p:cNvSpPr>
              <a:spLocks noChangeShapeType="1"/>
            </p:cNvSpPr>
            <p:nvPr/>
          </p:nvSpPr>
          <p:spPr bwMode="auto">
            <a:xfrm flipH="1">
              <a:off x="3983" y="1440"/>
              <a:ext cx="57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2" name="Line 15"/>
            <p:cNvSpPr>
              <a:spLocks noChangeShapeType="1"/>
            </p:cNvSpPr>
            <p:nvPr/>
          </p:nvSpPr>
          <p:spPr bwMode="auto">
            <a:xfrm>
              <a:off x="4560" y="1440"/>
              <a:ext cx="528" cy="288"/>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3" name="Line 16"/>
            <p:cNvSpPr>
              <a:spLocks noChangeShapeType="1"/>
            </p:cNvSpPr>
            <p:nvPr/>
          </p:nvSpPr>
          <p:spPr bwMode="auto">
            <a:xfrm>
              <a:off x="4320" y="1920"/>
              <a:ext cx="480" cy="1"/>
            </a:xfrm>
            <a:prstGeom prst="line">
              <a:avLst/>
            </a:prstGeom>
            <a:noFill/>
            <a:ln w="936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125" name="Rectangle 17"/>
          <p:cNvSpPr>
            <a:spLocks noChangeArrowheads="1"/>
          </p:cNvSpPr>
          <p:nvPr/>
        </p:nvSpPr>
        <p:spPr bwMode="auto">
          <a:xfrm>
            <a:off x="7239000" y="28956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6" name="Rectangle 18"/>
          <p:cNvSpPr>
            <a:spLocks noChangeArrowheads="1"/>
          </p:cNvSpPr>
          <p:nvPr/>
        </p:nvSpPr>
        <p:spPr bwMode="auto">
          <a:xfrm>
            <a:off x="7543800" y="28956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7" name="Rectangle 19"/>
          <p:cNvSpPr>
            <a:spLocks noChangeArrowheads="1"/>
          </p:cNvSpPr>
          <p:nvPr/>
        </p:nvSpPr>
        <p:spPr bwMode="auto">
          <a:xfrm>
            <a:off x="7848600" y="28956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8" name="Rectangle 20"/>
          <p:cNvSpPr>
            <a:spLocks noChangeArrowheads="1"/>
          </p:cNvSpPr>
          <p:nvPr/>
        </p:nvSpPr>
        <p:spPr bwMode="auto">
          <a:xfrm>
            <a:off x="9220200" y="28956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9" name="Rectangle 21"/>
          <p:cNvSpPr>
            <a:spLocks noChangeArrowheads="1"/>
          </p:cNvSpPr>
          <p:nvPr/>
        </p:nvSpPr>
        <p:spPr bwMode="auto">
          <a:xfrm>
            <a:off x="9525000" y="28956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0" name="Rectangle 22"/>
          <p:cNvSpPr>
            <a:spLocks noChangeArrowheads="1"/>
          </p:cNvSpPr>
          <p:nvPr/>
        </p:nvSpPr>
        <p:spPr bwMode="auto">
          <a:xfrm>
            <a:off x="9829800" y="28956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1" name="Rectangle 23"/>
          <p:cNvSpPr>
            <a:spLocks noChangeArrowheads="1"/>
          </p:cNvSpPr>
          <p:nvPr/>
        </p:nvSpPr>
        <p:spPr bwMode="auto">
          <a:xfrm>
            <a:off x="8229600" y="1905000"/>
            <a:ext cx="228600" cy="228600"/>
          </a:xfrm>
          <a:prstGeom prst="rect">
            <a:avLst/>
          </a:prstGeom>
          <a:solidFill>
            <a:srgbClr val="FF3300"/>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2" name="Rectangle 24"/>
          <p:cNvSpPr>
            <a:spLocks noChangeArrowheads="1"/>
          </p:cNvSpPr>
          <p:nvPr/>
        </p:nvSpPr>
        <p:spPr bwMode="auto">
          <a:xfrm>
            <a:off x="8534400" y="1905000"/>
            <a:ext cx="228600" cy="228600"/>
          </a:xfrm>
          <a:prstGeom prst="rect">
            <a:avLst/>
          </a:prstGeom>
          <a:solidFill>
            <a:srgbClr val="33CC33"/>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3" name="Rectangle 25"/>
          <p:cNvSpPr>
            <a:spLocks noChangeArrowheads="1"/>
          </p:cNvSpPr>
          <p:nvPr/>
        </p:nvSpPr>
        <p:spPr bwMode="auto">
          <a:xfrm>
            <a:off x="8839200" y="1905000"/>
            <a:ext cx="228600" cy="228600"/>
          </a:xfrm>
          <a:prstGeom prst="rect">
            <a:avLst/>
          </a:prstGeom>
          <a:solidFill>
            <a:srgbClr val="3333FF"/>
          </a:solidFill>
          <a:ln w="9525">
            <a:solidFill>
              <a:schemeClr val="tx1"/>
            </a:solidFill>
            <a:miter lim="800000"/>
            <a:headEnd/>
            <a:tailEnd/>
          </a:ln>
        </p:spPr>
        <p:txBody>
          <a:bodyPr wrap="none" lIns="91436" tIns="45718" rIns="91436" bIns="45718"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5134" name="Picture 26" descr="txp_fig"/>
          <p:cNvPicPr>
            <a:picLocks noChangeAspect="1" noChangeArrowheads="1"/>
          </p:cNvPicPr>
          <p:nvPr>
            <p:custDataLst>
              <p:tags r:id="rId1"/>
            </p:custDataLst>
          </p:nvPr>
        </p:nvPicPr>
        <p:blipFill>
          <a:blip r:embed="rId6" cstate="print"/>
          <a:srcRect/>
          <a:stretch>
            <a:fillRect/>
          </a:stretch>
        </p:blipFill>
        <p:spPr bwMode="auto">
          <a:xfrm>
            <a:off x="7696200" y="2286002"/>
            <a:ext cx="228600" cy="241300"/>
          </a:xfrm>
          <a:prstGeom prst="rect">
            <a:avLst/>
          </a:prstGeom>
          <a:noFill/>
          <a:ln w="9525">
            <a:noFill/>
            <a:miter lim="800000"/>
            <a:headEnd/>
            <a:tailEnd/>
          </a:ln>
        </p:spPr>
      </p:pic>
      <p:pic>
        <p:nvPicPr>
          <p:cNvPr id="5135" name="Picture 27" descr="txp_fig"/>
          <p:cNvPicPr>
            <a:picLocks noChangeAspect="1" noChangeArrowheads="1"/>
          </p:cNvPicPr>
          <p:nvPr>
            <p:custDataLst>
              <p:tags r:id="rId2"/>
            </p:custDataLst>
          </p:nvPr>
        </p:nvPicPr>
        <p:blipFill>
          <a:blip r:embed="rId6" cstate="print"/>
          <a:srcRect/>
          <a:stretch>
            <a:fillRect/>
          </a:stretch>
        </p:blipFill>
        <p:spPr bwMode="auto">
          <a:xfrm>
            <a:off x="9296400" y="2286002"/>
            <a:ext cx="228600" cy="241300"/>
          </a:xfrm>
          <a:prstGeom prst="rect">
            <a:avLst/>
          </a:prstGeom>
          <a:noFill/>
          <a:ln w="9525">
            <a:noFill/>
            <a:miter lim="800000"/>
            <a:headEnd/>
            <a:tailEnd/>
          </a:ln>
        </p:spPr>
      </p:pic>
      <p:pic>
        <p:nvPicPr>
          <p:cNvPr id="5136" name="Picture 28" descr="txp_fig"/>
          <p:cNvPicPr>
            <a:picLocks noChangeAspect="1" noChangeArrowheads="1"/>
          </p:cNvPicPr>
          <p:nvPr>
            <p:custDataLst>
              <p:tags r:id="rId3"/>
            </p:custDataLst>
          </p:nvPr>
        </p:nvPicPr>
        <p:blipFill>
          <a:blip r:embed="rId6" cstate="print"/>
          <a:srcRect/>
          <a:stretch>
            <a:fillRect/>
          </a:stretch>
        </p:blipFill>
        <p:spPr bwMode="auto">
          <a:xfrm>
            <a:off x="8534400" y="3124202"/>
            <a:ext cx="228600" cy="241300"/>
          </a:xfrm>
          <a:prstGeom prst="rect">
            <a:avLst/>
          </a:prstGeom>
          <a:noFill/>
          <a:ln w="9525">
            <a:noFill/>
            <a:miter lim="800000"/>
            <a:headEnd/>
            <a:tailEnd/>
          </a:ln>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37019" y="4270710"/>
            <a:ext cx="4333000" cy="2005897"/>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Backtracking Search</a:t>
            </a:r>
          </a:p>
        </p:txBody>
      </p:sp>
      <p:sp>
        <p:nvSpPr>
          <p:cNvPr id="6149" name="Content Placeholder 6"/>
          <p:cNvSpPr>
            <a:spLocks noGrp="1"/>
          </p:cNvSpPr>
          <p:nvPr>
            <p:ph idx="1"/>
          </p:nvPr>
        </p:nvSpPr>
        <p:spPr/>
        <p:txBody>
          <a:bodyPr/>
          <a:lstStyle/>
          <a:p>
            <a:endParaRPr lang="en-US"/>
          </a:p>
        </p:txBody>
      </p:sp>
      <p:pic>
        <p:nvPicPr>
          <p:cNvPr id="6147" name="Picture 4"/>
          <p:cNvPicPr>
            <a:picLocks noChangeAspect="1" noChangeArrowheads="1"/>
          </p:cNvPicPr>
          <p:nvPr/>
        </p:nvPicPr>
        <p:blipFill>
          <a:blip r:embed="rId2" cstate="print"/>
          <a:srcRect/>
          <a:stretch>
            <a:fillRect/>
          </a:stretch>
        </p:blipFill>
        <p:spPr bwMode="auto">
          <a:xfrm>
            <a:off x="2133600" y="1600201"/>
            <a:ext cx="7848600" cy="383381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Improving Backtracking</a:t>
            </a:r>
          </a:p>
        </p:txBody>
      </p:sp>
      <p:sp>
        <p:nvSpPr>
          <p:cNvPr id="7171" name="Rectangle 3"/>
          <p:cNvSpPr>
            <a:spLocks noGrp="1" noChangeArrowheads="1"/>
          </p:cNvSpPr>
          <p:nvPr>
            <p:ph idx="1"/>
          </p:nvPr>
        </p:nvSpPr>
        <p:spPr>
          <a:xfrm>
            <a:off x="381000" y="1646237"/>
            <a:ext cx="11353800" cy="4525963"/>
          </a:xfrm>
        </p:spPr>
        <p:txBody>
          <a:bodyPr/>
          <a:lstStyle/>
          <a:p>
            <a:pPr eaLnBrk="1" hangingPunct="1"/>
            <a:r>
              <a:rPr lang="en-US" sz="2800" dirty="0"/>
              <a:t>General-purpose ideas give huge gains in speed</a:t>
            </a:r>
          </a:p>
          <a:p>
            <a:pPr lvl="1" eaLnBrk="1" hangingPunct="1"/>
            <a:r>
              <a:rPr lang="en-US" sz="2400" dirty="0"/>
              <a:t>… but it’s all still NP-hard</a:t>
            </a:r>
          </a:p>
          <a:p>
            <a:pPr lvl="1" eaLnBrk="1" hangingPunct="1"/>
            <a:endParaRPr lang="en-US" sz="2400" dirty="0"/>
          </a:p>
          <a:p>
            <a:r>
              <a:rPr lang="en-US" sz="2800" dirty="0"/>
              <a:t>Filtering: Can we detect inevitable failure early?</a:t>
            </a:r>
          </a:p>
          <a:p>
            <a:pPr lvl="1"/>
            <a:endParaRPr lang="en-US" sz="2400" dirty="0"/>
          </a:p>
          <a:p>
            <a:pPr eaLnBrk="1" hangingPunct="1"/>
            <a:r>
              <a:rPr lang="en-US" sz="2800" dirty="0"/>
              <a:t>Ordering:</a:t>
            </a:r>
          </a:p>
          <a:p>
            <a:pPr lvl="1" eaLnBrk="1" hangingPunct="1"/>
            <a:r>
              <a:rPr lang="en-US" sz="2400" dirty="0"/>
              <a:t>Which variable should be assigned next?  (MRV)</a:t>
            </a:r>
          </a:p>
          <a:p>
            <a:pPr lvl="1" eaLnBrk="1" hangingPunct="1"/>
            <a:r>
              <a:rPr lang="en-US" sz="2400" dirty="0"/>
              <a:t>In what order should its values be tried?  (LCV)</a:t>
            </a:r>
          </a:p>
          <a:p>
            <a:pPr marL="457165" lvl="1" indent="0">
              <a:buNone/>
            </a:pPr>
            <a:endParaRPr lang="en-US" sz="2400" dirty="0"/>
          </a:p>
          <a:p>
            <a:pPr eaLnBrk="1" hangingPunct="1"/>
            <a:r>
              <a:rPr lang="en-US" sz="2800" dirty="0"/>
              <a:t>Structure: Can we exploit the problem structure?</a:t>
            </a:r>
          </a:p>
          <a:p>
            <a:pPr lvl="1" eaLnBrk="1" hangingPunct="1"/>
            <a:endParaRPr lang="en-US"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924802" y="1643021"/>
            <a:ext cx="3925863" cy="1884267"/>
          </a:xfrm>
          <a:prstGeom prst="rect">
            <a:avLst/>
          </a:prstGeom>
          <a:noFill/>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70022" y="3965201"/>
            <a:ext cx="3660484" cy="2051798"/>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50739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2"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name="Photo Editor Photo" r:id="rId3" imgW="327619" imgH="343075" progId="MSPhotoEd.3">
                      <p:embed/>
                    </p:oleObj>
                  </mc:Choice>
                  <mc:Fallback>
                    <p:oleObj name="Photo Editor Photo" r:id="rId3" imgW="327619" imgH="343075" progId="MSPhotoEd.3">
                      <p:embed/>
                      <p:pic>
                        <p:nvPicPr>
                          <p:cNvPr id="2051"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name="Photo Editor Photo" r:id="rId3" imgW="327619" imgH="343075" progId="MSPhotoEd.3">
                      <p:embed/>
                    </p:oleObj>
                  </mc:Choice>
                  <mc:Fallback>
                    <p:oleObj name="Photo Editor Photo" r:id="rId3" imgW="327619" imgH="343075" progId="MSPhotoEd.3">
                      <p:embed/>
                      <p:pic>
                        <p:nvPicPr>
                          <p:cNvPr id="2052"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name="Photo Editor Photo" r:id="rId5" imgW="327619" imgH="343075" progId="MSPhotoEd.3">
                    <p:embed/>
                  </p:oleObj>
                </mc:Choice>
                <mc:Fallback>
                  <p:oleObj name="Photo Editor Photo" r:id="rId5" imgW="327619" imgH="343075" progId="MSPhotoEd.3">
                    <p:embed/>
                    <p:pic>
                      <p:nvPicPr>
                        <p:cNvPr id="205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6"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7"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8"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6"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7"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6"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7"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6"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7"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8"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7"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6"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7674156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36172165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Arc Consistency and Beyond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8780" y="1907650"/>
            <a:ext cx="8963552" cy="3728500"/>
          </a:xfrm>
          <a:prstGeom prst="rect">
            <a:avLst/>
          </a:prstGeom>
          <a:noFill/>
        </p:spPr>
      </p:pic>
    </p:spTree>
    <p:extLst>
      <p:ext uri="{BB962C8B-B14F-4D97-AF65-F5344CB8AC3E}">
        <p14:creationId xmlns:p14="http://schemas.microsoft.com/office/powerpoint/2010/main" val="12972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cstate="print"/>
          <a:srcRect l="53170" r="31245" b="49403"/>
          <a:stretch>
            <a:fillRect/>
          </a:stretch>
        </p:blipFill>
        <p:spPr bwMode="auto">
          <a:xfrm>
            <a:off x="1143000" y="2286001"/>
            <a:ext cx="1752600" cy="1546412"/>
          </a:xfrm>
          <a:prstGeom prst="rect">
            <a:avLst/>
          </a:prstGeom>
          <a:noFill/>
          <a:ln w="9525">
            <a:noFill/>
            <a:miter lim="800000"/>
            <a:headEnd/>
            <a:tailEnd/>
          </a:ln>
        </p:spPr>
      </p:pic>
      <p:sp>
        <p:nvSpPr>
          <p:cNvPr id="29698" name="Rectangle 2"/>
          <p:cNvSpPr>
            <a:spLocks noGrp="1" noChangeArrowheads="1"/>
          </p:cNvSpPr>
          <p:nvPr>
            <p:ph type="title"/>
          </p:nvPr>
        </p:nvSpPr>
        <p:spPr/>
        <p:txBody>
          <a:bodyPr/>
          <a:lstStyle/>
          <a:p>
            <a:pPr eaLnBrk="1" hangingPunct="1"/>
            <a:r>
              <a:rPr lang="en-US" dirty="0"/>
              <a:t>Arc Consistency of an Entire CSP</a:t>
            </a:r>
          </a:p>
        </p:txBody>
      </p:sp>
      <p:sp>
        <p:nvSpPr>
          <p:cNvPr id="15363" name="Rectangle 3"/>
          <p:cNvSpPr>
            <a:spLocks noGrp="1" noChangeArrowheads="1"/>
          </p:cNvSpPr>
          <p:nvPr>
            <p:ph idx="1"/>
          </p:nvPr>
        </p:nvSpPr>
        <p:spPr>
          <a:xfrm>
            <a:off x="406400" y="1295401"/>
            <a:ext cx="11379200" cy="4729164"/>
          </a:xfrm>
        </p:spPr>
        <p:txBody>
          <a:bodyPr/>
          <a:lstStyle/>
          <a:p>
            <a:pPr eaLnBrk="1" hangingPunct="1">
              <a:lnSpc>
                <a:spcPct val="80000"/>
              </a:lnSpc>
            </a:pPr>
            <a:r>
              <a:rPr lang="en-US" sz="2400" dirty="0"/>
              <a:t>A simple form of propagation makes sure </a:t>
            </a:r>
            <a:r>
              <a:rPr lang="en-US" sz="2400" dirty="0">
                <a:solidFill>
                  <a:srgbClr val="C00000"/>
                </a:solidFill>
              </a:rPr>
              <a:t>all </a:t>
            </a:r>
            <a:r>
              <a:rPr lang="en-US" sz="2400" dirty="0"/>
              <a:t>arcs are simultaneously consistent:</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dirty="0"/>
          </a:p>
          <a:p>
            <a:pPr eaLnBrk="1" hangingPunct="1">
              <a:lnSpc>
                <a:spcPct val="80000"/>
              </a:lnSpc>
            </a:pPr>
            <a:r>
              <a:rPr lang="en-US" sz="2400" dirty="0"/>
              <a:t>Arc consistency detects failure earlier than forward checking</a:t>
            </a:r>
          </a:p>
          <a:p>
            <a:pPr eaLnBrk="1" hangingPunct="1">
              <a:lnSpc>
                <a:spcPct val="80000"/>
              </a:lnSpc>
            </a:pPr>
            <a:r>
              <a:rPr lang="en-US" sz="2400" dirty="0"/>
              <a:t>Important: If X loses a value, neighbors of X need to be rechecked!</a:t>
            </a:r>
          </a:p>
          <a:p>
            <a:pPr eaLnBrk="1" hangingPunct="1">
              <a:lnSpc>
                <a:spcPct val="80000"/>
              </a:lnSpc>
            </a:pPr>
            <a:r>
              <a:rPr lang="en-US" sz="2400" dirty="0"/>
              <a:t>Must rerun after each assignment!</a:t>
            </a:r>
          </a:p>
        </p:txBody>
      </p:sp>
      <p:pic>
        <p:nvPicPr>
          <p:cNvPr id="29700" name="Picture 4"/>
          <p:cNvPicPr>
            <a:picLocks noChangeAspect="1" noChangeArrowheads="1"/>
          </p:cNvPicPr>
          <p:nvPr/>
        </p:nvPicPr>
        <p:blipFill>
          <a:blip r:embed="rId2" cstate="print"/>
          <a:srcRect l="270" t="60717" r="14474"/>
          <a:stretch>
            <a:fillRect/>
          </a:stretch>
        </p:blipFill>
        <p:spPr bwMode="auto">
          <a:xfrm>
            <a:off x="3733800" y="2286000"/>
            <a:ext cx="7086600" cy="887413"/>
          </a:xfrm>
          <a:prstGeom prst="rect">
            <a:avLst/>
          </a:prstGeom>
          <a:noFill/>
          <a:ln w="9525">
            <a:noFill/>
            <a:miter lim="800000"/>
            <a:headEnd/>
            <a:tailEnd/>
          </a:ln>
        </p:spPr>
      </p:pic>
      <p:sp>
        <p:nvSpPr>
          <p:cNvPr id="927757" name="Freeform 13"/>
          <p:cNvSpPr>
            <a:spLocks/>
          </p:cNvSpPr>
          <p:nvPr/>
        </p:nvSpPr>
        <p:spPr bwMode="auto">
          <a:xfrm>
            <a:off x="7984939" y="3276600"/>
            <a:ext cx="2286000" cy="3048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58" name="Freeform 14"/>
          <p:cNvSpPr>
            <a:spLocks/>
          </p:cNvSpPr>
          <p:nvPr/>
        </p:nvSpPr>
        <p:spPr bwMode="auto">
          <a:xfrm>
            <a:off x="7984939" y="3276600"/>
            <a:ext cx="2286000" cy="3048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type="triangle" w="lg" len="med"/>
            <a:tailEnd type="non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60" name="Freeform 16"/>
          <p:cNvSpPr>
            <a:spLocks/>
          </p:cNvSpPr>
          <p:nvPr/>
        </p:nvSpPr>
        <p:spPr bwMode="auto">
          <a:xfrm>
            <a:off x="7984939" y="3276600"/>
            <a:ext cx="1219200" cy="1524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61" name="Freeform 17"/>
          <p:cNvSpPr>
            <a:spLocks/>
          </p:cNvSpPr>
          <p:nvPr/>
        </p:nvSpPr>
        <p:spPr bwMode="auto">
          <a:xfrm>
            <a:off x="5622739" y="3276600"/>
            <a:ext cx="4648200" cy="381000"/>
          </a:xfrm>
          <a:custGeom>
            <a:avLst/>
            <a:gdLst>
              <a:gd name="T0" fmla="*/ 2147483647 w 1440"/>
              <a:gd name="T1" fmla="*/ 0 h 192"/>
              <a:gd name="T2" fmla="*/ 2147483647 w 1440"/>
              <a:gd name="T3" fmla="*/ 2147483647 h 192"/>
              <a:gd name="T4" fmla="*/ 0 w 1440"/>
              <a:gd name="T5" fmla="*/ 0 h 192"/>
              <a:gd name="T6" fmla="*/ 0 60000 65536"/>
              <a:gd name="T7" fmla="*/ 0 60000 65536"/>
              <a:gd name="T8" fmla="*/ 0 60000 65536"/>
              <a:gd name="T9" fmla="*/ 0 w 1440"/>
              <a:gd name="T10" fmla="*/ 0 h 192"/>
              <a:gd name="T11" fmla="*/ 1440 w 1440"/>
              <a:gd name="T12" fmla="*/ 192 h 192"/>
            </a:gdLst>
            <a:ahLst/>
            <a:cxnLst>
              <a:cxn ang="T6">
                <a:pos x="T0" y="T1"/>
              </a:cxn>
              <a:cxn ang="T7">
                <a:pos x="T2" y="T3"/>
              </a:cxn>
              <a:cxn ang="T8">
                <a:pos x="T4" y="T5"/>
              </a:cxn>
            </a:cxnLst>
            <a:rect l="T9" t="T10" r="T11" b="T12"/>
            <a:pathLst>
              <a:path w="1440" h="192">
                <a:moveTo>
                  <a:pt x="1440" y="0"/>
                </a:moveTo>
                <a:cubicBezTo>
                  <a:pt x="1176" y="96"/>
                  <a:pt x="912" y="192"/>
                  <a:pt x="672" y="192"/>
                </a:cubicBezTo>
                <a:cubicBezTo>
                  <a:pt x="432" y="192"/>
                  <a:pt x="216" y="96"/>
                  <a:pt x="0" y="0"/>
                </a:cubicBezTo>
              </a:path>
            </a:pathLst>
          </a:custGeom>
          <a:noFill/>
          <a:ln w="38100">
            <a:solidFill>
              <a:schemeClr val="tx1"/>
            </a:solidFill>
            <a:round/>
            <a:headEnd/>
            <a:tailEnd type="triangle" w="lg" len="med"/>
          </a:ln>
        </p:spPr>
        <p:txBody>
          <a:bodyPr lIns="91436" tIns="45718" rIns="91436" bIns="4571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707" name="TextBox 17"/>
          <p:cNvSpPr txBox="1">
            <a:spLocks noChangeArrowheads="1"/>
          </p:cNvSpPr>
          <p:nvPr/>
        </p:nvSpPr>
        <p:spPr bwMode="auto">
          <a:xfrm>
            <a:off x="9525000" y="4724402"/>
            <a:ext cx="1905000" cy="646327"/>
          </a:xfrm>
          <a:prstGeom prst="rect">
            <a:avLst/>
          </a:prstGeom>
          <a:noFill/>
          <a:ln w="28575">
            <a:solidFill>
              <a:schemeClr val="tx1"/>
            </a:solidFill>
            <a:miter lim="800000"/>
            <a:headEnd/>
            <a:tailEnd/>
          </a:ln>
        </p:spPr>
        <p:txBody>
          <a:bodyPr wrap="square" lIns="91436" tIns="45718" rIns="91436" bIns="45718">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itchFamily="34" charset="0"/>
                <a:ea typeface="+mn-ea"/>
                <a:cs typeface="+mn-cs"/>
              </a:rPr>
              <a:t>Remember: Delete from  the tail!</a:t>
            </a:r>
          </a:p>
        </p:txBody>
      </p:sp>
      <p:sp>
        <p:nvSpPr>
          <p:cNvPr id="27" name="Rectangle 26"/>
          <p:cNvSpPr/>
          <p:nvPr/>
        </p:nvSpPr>
        <p:spPr>
          <a:xfrm>
            <a:off x="11438792" y="0"/>
            <a:ext cx="753208" cy="1661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Text Box 23"/>
          <p:cNvSpPr txBox="1">
            <a:spLocks noChangeArrowheads="1"/>
          </p:cNvSpPr>
          <p:nvPr/>
        </p:nvSpPr>
        <p:spPr bwMode="auto">
          <a:xfrm>
            <a:off x="1236661" y="2819400"/>
            <a:ext cx="5921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WA</a:t>
            </a:r>
          </a:p>
        </p:txBody>
      </p:sp>
      <p:sp>
        <p:nvSpPr>
          <p:cNvPr id="31" name="Text Box 24"/>
          <p:cNvSpPr txBox="1">
            <a:spLocks noChangeArrowheads="1"/>
          </p:cNvSpPr>
          <p:nvPr/>
        </p:nvSpPr>
        <p:spPr bwMode="auto">
          <a:xfrm>
            <a:off x="1828800" y="2895600"/>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SA</a:t>
            </a:r>
          </a:p>
        </p:txBody>
      </p:sp>
      <p:sp>
        <p:nvSpPr>
          <p:cNvPr id="32" name="Text Box 25"/>
          <p:cNvSpPr txBox="1">
            <a:spLocks noChangeArrowheads="1"/>
          </p:cNvSpPr>
          <p:nvPr/>
        </p:nvSpPr>
        <p:spPr bwMode="auto">
          <a:xfrm>
            <a:off x="1752601" y="2590800"/>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NT</a:t>
            </a:r>
          </a:p>
        </p:txBody>
      </p:sp>
      <p:sp>
        <p:nvSpPr>
          <p:cNvPr id="33" name="Text Box 26"/>
          <p:cNvSpPr txBox="1">
            <a:spLocks noChangeArrowheads="1"/>
          </p:cNvSpPr>
          <p:nvPr/>
        </p:nvSpPr>
        <p:spPr bwMode="auto">
          <a:xfrm>
            <a:off x="2245661" y="2658035"/>
            <a:ext cx="452439"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Q</a:t>
            </a:r>
          </a:p>
        </p:txBody>
      </p:sp>
      <p:sp>
        <p:nvSpPr>
          <p:cNvPr id="34" name="Text Box 27"/>
          <p:cNvSpPr txBox="1">
            <a:spLocks noChangeArrowheads="1"/>
          </p:cNvSpPr>
          <p:nvPr/>
        </p:nvSpPr>
        <p:spPr bwMode="auto">
          <a:xfrm>
            <a:off x="2277035" y="3065932"/>
            <a:ext cx="622300" cy="276225"/>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rPr>
              <a:t>NSW</a:t>
            </a:r>
          </a:p>
        </p:txBody>
      </p:sp>
      <p:sp>
        <p:nvSpPr>
          <p:cNvPr id="35" name="Text Box 28"/>
          <p:cNvSpPr txBox="1">
            <a:spLocks noChangeArrowheads="1"/>
          </p:cNvSpPr>
          <p:nvPr/>
        </p:nvSpPr>
        <p:spPr bwMode="auto">
          <a:xfrm>
            <a:off x="2273301" y="3294529"/>
            <a:ext cx="622300" cy="323851"/>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pitchFamily="34" charset="0"/>
                <a:ea typeface="+mn-ea"/>
                <a:cs typeface="+mn-cs"/>
              </a:rPr>
              <a:t>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77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775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277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775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2775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92776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277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7761"/>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92776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6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57" grpId="0" animBg="1"/>
      <p:bldP spid="927757" grpId="1" animBg="1"/>
      <p:bldP spid="927758" grpId="0" animBg="1"/>
      <p:bldP spid="927758" grpId="1" animBg="1"/>
      <p:bldP spid="927760" grpId="0" animBg="1"/>
      <p:bldP spid="927760" grpId="1" animBg="1"/>
      <p:bldP spid="927760" grpId="2" animBg="1"/>
      <p:bldP spid="927760" grpId="3" animBg="1"/>
      <p:bldP spid="9277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propto e^{\frac{E(x)}{kT}}&#10;\]&#10;\end{document}"/>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16"/>
  <p:tag name="PICTUREFILESIZE" val="870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
  <p:tag name="PICTUREFILESIZE" val="933"/>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 = \frac{\mbox{number of constraints}}{\mbox{number of variabl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72"/>
  <p:tag name="PICTUREFILESIZE" val="20283"/>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neq  template TPT1  env TPENV1  fore 0  back 16777215  eqnno 1"/>
  <p:tag name="FILENAME" val="TP_tmp"/>
  <p:tag name="ORIGWIDTH" val="7"/>
  <p:tag name="PICTUREFILESIZE" val="10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ctr">
          <a:spcBef>
            <a:spcPct val="50000"/>
          </a:spcBef>
          <a:defRPr dirty="0">
            <a:latin typeface="Calibri"/>
            <a:cs typeface="Calibri"/>
          </a:defRPr>
        </a:defPPr>
      </a:lstStyle>
    </a:sp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3647</Words>
  <Application>Microsoft Macintosh PowerPoint</Application>
  <PresentationFormat>Widescreen</PresentationFormat>
  <Paragraphs>707</Paragraphs>
  <Slides>88</Slides>
  <Notes>34</Notes>
  <HiddenSlides>0</HiddenSlides>
  <MMClips>11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88</vt:i4>
      </vt:variant>
    </vt:vector>
  </HeadingPairs>
  <TitlesOfParts>
    <vt:vector size="97" baseType="lpstr">
      <vt:lpstr>Arial</vt:lpstr>
      <vt:lpstr>Arial Narrow</vt:lpstr>
      <vt:lpstr>Calibri</vt:lpstr>
      <vt:lpstr>Symbol</vt:lpstr>
      <vt:lpstr>Times New Roman</vt:lpstr>
      <vt:lpstr>Wingdings</vt:lpstr>
      <vt:lpstr>Office Theme</vt:lpstr>
      <vt:lpstr>dan-berkeley-nlp-v1</vt:lpstr>
      <vt:lpstr>Photo Editor Photo</vt:lpstr>
      <vt:lpstr>PowerPoint Presentation</vt:lpstr>
      <vt:lpstr>PowerPoint Presentation</vt:lpstr>
      <vt:lpstr>PowerPoint Presentation</vt:lpstr>
      <vt:lpstr>PowerPoint Presentation</vt:lpstr>
      <vt:lpstr>Reminder: CSPs</vt:lpstr>
      <vt:lpstr>Backtracking Search</vt:lpstr>
      <vt:lpstr>Improving Backtracking</vt:lpstr>
      <vt:lpstr>Arc Consistency and Beyond</vt:lpstr>
      <vt:lpstr>Arc Consistency of an Entire CSP</vt:lpstr>
      <vt:lpstr>Enforcing Arc Consistency in a CSP</vt:lpstr>
      <vt:lpstr>Limitations of Arc Consistency</vt:lpstr>
      <vt:lpstr>Ordering</vt:lpstr>
      <vt:lpstr>Ordering: Minimum Remaining Values</vt:lpstr>
      <vt:lpstr>Ordering: Least Constraining Value</vt:lpstr>
      <vt:lpstr>Demo: Coloring -- Backtracking + Forward Checking + Ordering</vt:lpstr>
      <vt:lpstr>K-Consistency</vt:lpstr>
      <vt:lpstr>K-Consistency</vt:lpstr>
      <vt:lpstr>Strong K-Consistency</vt:lpstr>
      <vt:lpstr>Structure</vt:lpstr>
      <vt:lpstr>Problem Structure</vt:lpstr>
      <vt:lpstr>Tree-Structured CSPs</vt:lpstr>
      <vt:lpstr>Tree-Structured CSPs</vt:lpstr>
      <vt:lpstr>Tree-Structured CSPs</vt:lpstr>
      <vt:lpstr>Improving Structure</vt:lpstr>
      <vt:lpstr>Nearly Tree-Structured CSPs</vt:lpstr>
      <vt:lpstr>Cutset Conditioning</vt:lpstr>
      <vt:lpstr>Cutset Quiz</vt:lpstr>
      <vt:lpstr>Tree Decomposition*</vt:lpstr>
      <vt:lpstr>Iterative Improvement</vt:lpstr>
      <vt:lpstr>Iterative Algorithms for CSPs</vt:lpstr>
      <vt:lpstr>Example: 4-Queens</vt:lpstr>
      <vt:lpstr>Video of Demo Iterative Improvement – n Queens</vt:lpstr>
      <vt:lpstr>Video of Demo Iterative Improvement – Coloring</vt:lpstr>
      <vt:lpstr>Performance of Min-Conflicts</vt:lpstr>
      <vt:lpstr>Summary: CSPs</vt:lpstr>
      <vt:lpstr>Local Search</vt:lpstr>
      <vt:lpstr>Local Search</vt:lpstr>
      <vt:lpstr>Hill Climbing</vt:lpstr>
      <vt:lpstr>Hill Climbing Diagram</vt:lpstr>
      <vt:lpstr>Hill Climbing Quiz</vt:lpstr>
      <vt:lpstr>Simulated Annealing</vt:lpstr>
      <vt:lpstr>Simulated Annealing</vt:lpstr>
      <vt:lpstr>Genetic Algorithms</vt:lpstr>
      <vt:lpstr>Example: N-Queens</vt:lpstr>
      <vt:lpstr>CS 188: Artificial Intelligence </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 5100 - Fundamentals of AI</dc:title>
  <dc:subject>PptxGenJS Presentation</dc:subject>
  <dc:creator>Created by Marp</dc:creator>
  <cp:lastModifiedBy>Christopher Clarke</cp:lastModifiedBy>
  <cp:revision>9</cp:revision>
  <dcterms:created xsi:type="dcterms:W3CDTF">2025-03-22T03:23:47Z</dcterms:created>
  <dcterms:modified xsi:type="dcterms:W3CDTF">2025-03-22T09:31:45Z</dcterms:modified>
</cp:coreProperties>
</file>